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43"/>
  </p:notesMasterIdLst>
  <p:handoutMasterIdLst>
    <p:handoutMasterId r:id="rId44"/>
  </p:handoutMasterIdLst>
  <p:sldIdLst>
    <p:sldId id="263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7" r:id="rId38"/>
    <p:sldId id="318" r:id="rId39"/>
    <p:sldId id="319" r:id="rId40"/>
    <p:sldId id="320" r:id="rId41"/>
    <p:sldId id="275" r:id="rId42"/>
  </p:sldIdLst>
  <p:sldSz cx="9147175" cy="5145088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88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763"/>
    <a:srgbClr val="00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786" y="-90"/>
      </p:cViewPr>
      <p:guideLst>
        <p:guide orient="horz" pos="1620"/>
        <p:guide pos="288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3144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170" cy="497938"/>
          </a:xfrm>
          <a:prstGeom prst="rect">
            <a:avLst/>
          </a:prstGeom>
        </p:spPr>
        <p:txBody>
          <a:bodyPr vert="horz" lIns="93040" tIns="46520" rIns="93040" bIns="465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875" y="1"/>
            <a:ext cx="2945170" cy="497938"/>
          </a:xfrm>
          <a:prstGeom prst="rect">
            <a:avLst/>
          </a:prstGeom>
        </p:spPr>
        <p:txBody>
          <a:bodyPr vert="horz" lIns="93040" tIns="46520" rIns="93040" bIns="46520" rtlCol="0"/>
          <a:lstStyle>
            <a:lvl1pPr algn="r">
              <a:defRPr sz="1200"/>
            </a:lvl1pPr>
          </a:lstStyle>
          <a:p>
            <a:fld id="{7691945C-5BFA-4308-B300-347C18C08D68}" type="datetimeFigureOut">
              <a:rPr lang="pt-BR" smtClean="0"/>
              <a:pPr/>
              <a:t>25/03/2026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700"/>
            <a:ext cx="2945170" cy="497938"/>
          </a:xfrm>
          <a:prstGeom prst="rect">
            <a:avLst/>
          </a:prstGeom>
        </p:spPr>
        <p:txBody>
          <a:bodyPr vert="horz" lIns="93040" tIns="46520" rIns="93040" bIns="465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875" y="9428700"/>
            <a:ext cx="2945170" cy="497938"/>
          </a:xfrm>
          <a:prstGeom prst="rect">
            <a:avLst/>
          </a:prstGeom>
        </p:spPr>
        <p:txBody>
          <a:bodyPr vert="horz" lIns="93040" tIns="46520" rIns="93040" bIns="46520" rtlCol="0" anchor="b"/>
          <a:lstStyle>
            <a:lvl1pPr algn="r">
              <a:defRPr sz="1200"/>
            </a:lvl1pPr>
          </a:lstStyle>
          <a:p>
            <a:fld id="{32C5A6AA-B03F-4159-B73D-E1266891A88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943224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73050" y="822325"/>
            <a:ext cx="7212013" cy="405606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mover o slide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75747" y="5138509"/>
            <a:ext cx="6205606" cy="486787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Clique para editar o formato de notas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66372" cy="54055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pt-BR" sz="1400" spc="-1">
                <a:solidFill>
                  <a:srgbClr val="000000"/>
                </a:solidFill>
                <a:latin typeface="Times New Roman"/>
              </a:rPr>
              <a:t>&lt;cabeçalho&gt;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dt" idx="1"/>
          </p:nvPr>
        </p:nvSpPr>
        <p:spPr>
          <a:xfrm>
            <a:off x="4390727" y="0"/>
            <a:ext cx="3366372" cy="54055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r>
              <a:rPr lang="pt-BR"/>
              <a:t>&lt;data/hora&gt;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ftr" idx="2"/>
          </p:nvPr>
        </p:nvSpPr>
        <p:spPr>
          <a:xfrm>
            <a:off x="0" y="10277383"/>
            <a:ext cx="3366372" cy="54055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r>
              <a:rPr lang="pt-BR"/>
              <a:t>&lt;rodapé&gt;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sldNum" idx="3"/>
          </p:nvPr>
        </p:nvSpPr>
        <p:spPr>
          <a:xfrm>
            <a:off x="4390727" y="10277383"/>
            <a:ext cx="3366372" cy="54055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56C614A6-C8E9-4A06-8DCB-F985CA3698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7637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9780" indent="0" algn="l" defTabSz="914400" rtl="0" eaLnBrk="1" latinLnBrk="0" hangingPunct="1">
      <a:buNone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74638" y="822325"/>
            <a:ext cx="7208837" cy="405606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1E527-F5E7-47E3-913E-95F9E498F724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90343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74638" y="822325"/>
            <a:ext cx="7208837" cy="405606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1E527-F5E7-47E3-913E-95F9E498F724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34086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74638" y="822325"/>
            <a:ext cx="7208837" cy="405606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1E527-F5E7-47E3-913E-95F9E498F724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08968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74638" y="822325"/>
            <a:ext cx="7208837" cy="405606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1E527-F5E7-47E3-913E-95F9E498F724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24765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74638" y="822325"/>
            <a:ext cx="7208837" cy="405606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1E527-F5E7-47E3-913E-95F9E498F724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41262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Texto 10"/>
          <p:cNvSpPr>
            <a:spLocks noGrp="1"/>
          </p:cNvSpPr>
          <p:nvPr>
            <p:ph type="body" sz="quarter" idx="10"/>
          </p:nvPr>
        </p:nvSpPr>
        <p:spPr>
          <a:xfrm>
            <a:off x="412269" y="1963738"/>
            <a:ext cx="8282875" cy="64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cumin Variable Concept Black" panose="020B0304020202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1" hasCustomPrompt="1"/>
          </p:nvPr>
        </p:nvSpPr>
        <p:spPr>
          <a:xfrm>
            <a:off x="141762" y="135810"/>
            <a:ext cx="1080376" cy="1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1">
                    <a:lumMod val="75000"/>
                  </a:schemeClr>
                </a:solidFill>
                <a:latin typeface="Acumin Variable Concept" panose="020B0304020202020204" pitchFamily="34" charset="0"/>
              </a:defRPr>
            </a:lvl1pPr>
          </a:lstStyle>
          <a:p>
            <a:pPr lvl="0"/>
            <a:fld id="{C7D4B017-20AD-4512-8B61-C04B5591D163}" type="datetime1">
              <a:rPr lang="pt-BR" smtClean="0"/>
              <a:pPr lvl="0"/>
              <a:t>05/02/2025</a:t>
            </a:fld>
            <a:endParaRPr lang="pt-BR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681948" y="642894"/>
            <a:ext cx="7889438" cy="993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359" y="520700"/>
            <a:ext cx="8232096" cy="74771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7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457359" y="1608970"/>
            <a:ext cx="8232096" cy="289864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800" b="0"/>
            </a:lvl1pPr>
            <a:lvl2pPr marL="457327" indent="0" algn="just">
              <a:buNone/>
              <a:defRPr/>
            </a:lvl2pPr>
            <a:lvl3pPr marL="914650" indent="0" algn="just">
              <a:buNone/>
              <a:defRPr/>
            </a:lvl3pPr>
            <a:lvl4pPr marL="1371977" indent="0" algn="just">
              <a:buNone/>
              <a:defRPr/>
            </a:lvl4pPr>
            <a:lvl5pPr marL="1829303" indent="0" algn="just">
              <a:buNone/>
              <a:defRPr/>
            </a:lvl5pPr>
          </a:lstStyle>
          <a:p>
            <a:pPr lvl="0"/>
            <a:r>
              <a:rPr lang="pt-BR" dirty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3"/>
          <p:cNvSpPr>
            <a:spLocks noGrp="1"/>
          </p:cNvSpPr>
          <p:nvPr>
            <p:ph type="title" idx="10"/>
          </p:nvPr>
        </p:nvSpPr>
        <p:spPr>
          <a:xfrm>
            <a:off x="457359" y="520700"/>
            <a:ext cx="8232096" cy="74771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7" name="Espaço Reservado para Texto 5"/>
          <p:cNvSpPr>
            <a:spLocks noGrp="1"/>
          </p:cNvSpPr>
          <p:nvPr>
            <p:ph type="body" sz="quarter" idx="11"/>
          </p:nvPr>
        </p:nvSpPr>
        <p:spPr>
          <a:xfrm>
            <a:off x="457359" y="1551911"/>
            <a:ext cx="8232096" cy="30136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364" y="1519340"/>
            <a:ext cx="8232097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 idx="10"/>
          </p:nvPr>
        </p:nvSpPr>
        <p:spPr>
          <a:xfrm>
            <a:off x="457359" y="520700"/>
            <a:ext cx="8232096" cy="74771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360" y="1519340"/>
            <a:ext cx="4017194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675865" y="1519340"/>
            <a:ext cx="4017194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ítulo 3"/>
          <p:cNvSpPr>
            <a:spLocks noGrp="1"/>
          </p:cNvSpPr>
          <p:nvPr>
            <p:ph type="title" idx="10"/>
          </p:nvPr>
        </p:nvSpPr>
        <p:spPr>
          <a:xfrm>
            <a:off x="457359" y="520700"/>
            <a:ext cx="8232096" cy="74771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/>
          <p:cNvSpPr>
            <a:spLocks noGrp="1"/>
          </p:cNvSpPr>
          <p:nvPr>
            <p:ph type="title" idx="10"/>
          </p:nvPr>
        </p:nvSpPr>
        <p:spPr>
          <a:xfrm>
            <a:off x="457359" y="520700"/>
            <a:ext cx="8232096" cy="74771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400699" y="520700"/>
            <a:ext cx="8345778" cy="405130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800" b="0"/>
            </a:lvl1pPr>
            <a:lvl2pPr marL="457327" indent="0" algn="just">
              <a:buNone/>
              <a:defRPr/>
            </a:lvl2pPr>
            <a:lvl3pPr marL="914650" indent="0" algn="just">
              <a:buNone/>
              <a:defRPr/>
            </a:lvl3pPr>
            <a:lvl4pPr marL="1371977" indent="0" algn="just">
              <a:buNone/>
              <a:defRPr/>
            </a:lvl4pPr>
            <a:lvl5pPr marL="1829303" indent="0" algn="just">
              <a:buNone/>
              <a:defRPr/>
            </a:lvl5pPr>
          </a:lstStyle>
          <a:p>
            <a:pPr lvl="0"/>
            <a:r>
              <a:rPr lang="pt-BR" dirty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360" y="1519340"/>
            <a:ext cx="4017194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675865" y="1519340"/>
            <a:ext cx="4017194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457360" y="3078140"/>
            <a:ext cx="4017194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ítulo 3"/>
          <p:cNvSpPr>
            <a:spLocks noGrp="1"/>
          </p:cNvSpPr>
          <p:nvPr>
            <p:ph type="title" idx="10"/>
          </p:nvPr>
        </p:nvSpPr>
        <p:spPr>
          <a:xfrm>
            <a:off x="457359" y="520700"/>
            <a:ext cx="8232096" cy="74771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360" y="1519340"/>
            <a:ext cx="4017194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675865" y="1519340"/>
            <a:ext cx="4017194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675865" y="3078140"/>
            <a:ext cx="4017194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ítulo 3"/>
          <p:cNvSpPr>
            <a:spLocks noGrp="1"/>
          </p:cNvSpPr>
          <p:nvPr>
            <p:ph type="title" idx="10"/>
          </p:nvPr>
        </p:nvSpPr>
        <p:spPr>
          <a:xfrm>
            <a:off x="457359" y="520700"/>
            <a:ext cx="8232096" cy="74771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360" y="1519340"/>
            <a:ext cx="4017194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5865" y="1519340"/>
            <a:ext cx="4017194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364" y="3078140"/>
            <a:ext cx="8232097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ítulo 3"/>
          <p:cNvSpPr>
            <a:spLocks noGrp="1"/>
          </p:cNvSpPr>
          <p:nvPr>
            <p:ph type="title" idx="10"/>
          </p:nvPr>
        </p:nvSpPr>
        <p:spPr>
          <a:xfrm>
            <a:off x="457359" y="520700"/>
            <a:ext cx="8232096" cy="74771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364" y="1519340"/>
            <a:ext cx="8232097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57364" y="3078140"/>
            <a:ext cx="8232097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ítulo 3"/>
          <p:cNvSpPr>
            <a:spLocks noGrp="1"/>
          </p:cNvSpPr>
          <p:nvPr>
            <p:ph type="title" idx="10"/>
          </p:nvPr>
        </p:nvSpPr>
        <p:spPr>
          <a:xfrm>
            <a:off x="457359" y="520700"/>
            <a:ext cx="8232096" cy="74771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360" y="1519340"/>
            <a:ext cx="4017194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5865" y="1519340"/>
            <a:ext cx="4017194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360" y="3078140"/>
            <a:ext cx="4017194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4675865" y="3078140"/>
            <a:ext cx="4017194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ítulo 3"/>
          <p:cNvSpPr>
            <a:spLocks noGrp="1"/>
          </p:cNvSpPr>
          <p:nvPr>
            <p:ph type="title" idx="10"/>
          </p:nvPr>
        </p:nvSpPr>
        <p:spPr>
          <a:xfrm>
            <a:off x="457359" y="520700"/>
            <a:ext cx="8232096" cy="74771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359" y="1519340"/>
            <a:ext cx="265052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240765" y="1519340"/>
            <a:ext cx="265052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 lang="pt-B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24171" y="1519340"/>
            <a:ext cx="265052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 lang="pt-B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457359" y="3078140"/>
            <a:ext cx="265052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 lang="pt-B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240765" y="3078140"/>
            <a:ext cx="265052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 lang="pt-B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6024171" y="3078140"/>
            <a:ext cx="265052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417"/>
              </a:spcBef>
              <a:buNone/>
              <a:defRPr lang="pt-B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Título 3"/>
          <p:cNvSpPr>
            <a:spLocks noGrp="1"/>
          </p:cNvSpPr>
          <p:nvPr>
            <p:ph type="title" idx="10"/>
          </p:nvPr>
        </p:nvSpPr>
        <p:spPr>
          <a:xfrm>
            <a:off x="457359" y="520700"/>
            <a:ext cx="8232096" cy="74771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364" y="4768735"/>
            <a:ext cx="2134341" cy="273928"/>
          </a:xfrm>
          <a:prstGeom prst="rect">
            <a:avLst/>
          </a:prstGeom>
        </p:spPr>
        <p:txBody>
          <a:bodyPr/>
          <a:lstStyle/>
          <a:p>
            <a:fld id="{6D264F18-A44A-4A13-8002-AB375A842321}" type="datetimeFigureOut">
              <a:rPr lang="pt-BR" smtClean="0"/>
              <a:pPr/>
              <a:t>25/03/2026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5287" y="4768735"/>
            <a:ext cx="2896606" cy="27392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5480" y="4768735"/>
            <a:ext cx="2134341" cy="273928"/>
          </a:xfrm>
          <a:prstGeom prst="rect">
            <a:avLst/>
          </a:prstGeom>
        </p:spPr>
        <p:txBody>
          <a:bodyPr/>
          <a:lstStyle/>
          <a:p>
            <a:fld id="{02D34E0A-DA60-4ECF-9AE7-8D1F9EC180C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57724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OGO-SEI-SEPLAN-2026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905688" y="4634636"/>
            <a:ext cx="2109291" cy="3437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ctr" defTabSz="91465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rgbClr val="013763"/>
          </a:solidFill>
          <a:latin typeface="Acumin Variable Concept Black" panose="020B0304020202020204" pitchFamily="34" charset="0"/>
          <a:ea typeface="+mj-ea"/>
          <a:cs typeface="+mj-cs"/>
        </a:defRPr>
      </a:lvl1pPr>
    </p:titleStyle>
    <p:bodyStyle>
      <a:lvl1pPr marL="228663" indent="-228663" algn="l" defTabSz="91465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988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2" kern="1200">
          <a:solidFill>
            <a:schemeClr val="tx1"/>
          </a:solidFill>
          <a:latin typeface="+mn-lt"/>
          <a:ea typeface="+mn-ea"/>
          <a:cs typeface="+mn-cs"/>
        </a:defRPr>
      </a:lvl2pPr>
      <a:lvl3pPr marL="1143316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2" kern="1200">
          <a:solidFill>
            <a:schemeClr val="tx1"/>
          </a:solidFill>
          <a:latin typeface="+mn-lt"/>
          <a:ea typeface="+mn-ea"/>
          <a:cs typeface="+mn-cs"/>
        </a:defRPr>
      </a:lvl3pPr>
      <a:lvl4pPr marL="1600640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4pPr>
      <a:lvl5pPr marL="2057966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5pPr>
      <a:lvl6pPr marL="2515291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6pPr>
      <a:lvl7pPr marL="2972618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7pPr>
      <a:lvl8pPr marL="3429944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8pPr>
      <a:lvl9pPr marL="3887269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1pPr>
      <a:lvl2pPr marL="457327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2pPr>
      <a:lvl3pPr marL="914650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3pPr>
      <a:lvl4pPr marL="1371977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4pPr>
      <a:lvl5pPr marL="1829304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5pPr>
      <a:lvl6pPr marL="2286629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6pPr>
      <a:lvl7pPr marL="2743954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7pPr>
      <a:lvl8pPr marL="3201280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8pPr>
      <a:lvl9pPr marL="3658605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OGO-SEI-SEPLAN-2026_versão2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6892195" y="4765428"/>
            <a:ext cx="2254985" cy="3675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65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63" indent="-228663" algn="l" defTabSz="91465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988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2" kern="1200">
          <a:solidFill>
            <a:schemeClr val="tx1"/>
          </a:solidFill>
          <a:latin typeface="+mn-lt"/>
          <a:ea typeface="+mn-ea"/>
          <a:cs typeface="+mn-cs"/>
        </a:defRPr>
      </a:lvl2pPr>
      <a:lvl3pPr marL="1143316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2" kern="1200">
          <a:solidFill>
            <a:schemeClr val="tx1"/>
          </a:solidFill>
          <a:latin typeface="+mn-lt"/>
          <a:ea typeface="+mn-ea"/>
          <a:cs typeface="+mn-cs"/>
        </a:defRPr>
      </a:lvl3pPr>
      <a:lvl4pPr marL="1600640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4pPr>
      <a:lvl5pPr marL="2057966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5pPr>
      <a:lvl6pPr marL="2515291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6pPr>
      <a:lvl7pPr marL="2972618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7pPr>
      <a:lvl8pPr marL="3429944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8pPr>
      <a:lvl9pPr marL="3887269" indent="-228663" algn="l" defTabSz="91465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1pPr>
      <a:lvl2pPr marL="457327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2pPr>
      <a:lvl3pPr marL="914650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3pPr>
      <a:lvl4pPr marL="1371977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4pPr>
      <a:lvl5pPr marL="1829304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5pPr>
      <a:lvl6pPr marL="2286629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6pPr>
      <a:lvl7pPr marL="2743954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7pPr>
      <a:lvl8pPr marL="3201280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8pPr>
      <a:lvl9pPr marL="3658605" algn="l" defTabSz="914650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328" userDrawn="1">
          <p15:clr>
            <a:srgbClr val="F26B43"/>
          </p15:clr>
        </p15:guide>
        <p15:guide id="2" pos="28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25/03/2026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1571651"/>
            <a:ext cx="9147176" cy="8924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19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Conjuntura Econômica</a:t>
            </a:r>
          </a:p>
        </p:txBody>
      </p:sp>
      <p:sp>
        <p:nvSpPr>
          <p:cNvPr id="7" name="Retângulo 6"/>
          <p:cNvSpPr/>
          <p:nvPr/>
        </p:nvSpPr>
        <p:spPr>
          <a:xfrm>
            <a:off x="0" y="2586755"/>
            <a:ext cx="9147176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pt-BR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Retrospectiva 2025 e perspectivas</a:t>
            </a:r>
          </a:p>
        </p:txBody>
      </p:sp>
    </p:spTree>
    <p:extLst>
      <p:ext uri="{BB962C8B-B14F-4D97-AF65-F5344CB8AC3E}">
        <p14:creationId xmlns:p14="http://schemas.microsoft.com/office/powerpoint/2010/main" xmlns="" val="70214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35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49" name="Espaço Reservado para Conteúdo 1"/>
          <p:cNvSpPr txBox="1">
            <a:spLocks/>
          </p:cNvSpPr>
          <p:nvPr/>
        </p:nvSpPr>
        <p:spPr>
          <a:xfrm>
            <a:off x="1143529" y="216816"/>
            <a:ext cx="6725135" cy="4745294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algn="ctr" defTabSz="685967">
              <a:spcBef>
                <a:spcPct val="20000"/>
              </a:spcBef>
              <a:defRPr/>
            </a:pPr>
            <a:r>
              <a:rPr lang="pt-BR" sz="2402" b="1" dirty="0">
                <a:solidFill>
                  <a:srgbClr val="002060"/>
                </a:solidFill>
              </a:rPr>
              <a:t> </a:t>
            </a:r>
            <a:endParaRPr lang="pt-BR" sz="2402" dirty="0">
              <a:solidFill>
                <a:srgbClr val="002060"/>
              </a:solidFill>
            </a:endParaRPr>
          </a:p>
          <a:p>
            <a:pPr algn="ctr" defTabSz="685967">
              <a:spcBef>
                <a:spcPct val="20000"/>
              </a:spcBef>
              <a:defRPr/>
            </a:pPr>
            <a:r>
              <a:rPr lang="pt-BR" sz="2402" b="1" dirty="0">
                <a:solidFill>
                  <a:srgbClr val="002060"/>
                </a:solidFill>
              </a:rPr>
              <a:t>Governo do Estado da Bahia</a:t>
            </a:r>
            <a:endParaRPr lang="pt-BR" sz="2402" dirty="0">
              <a:solidFill>
                <a:srgbClr val="002060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pt-BR" sz="2476" dirty="0">
                <a:solidFill>
                  <a:srgbClr val="002060"/>
                </a:solidFill>
              </a:rPr>
              <a:t>Jerônimo Rodrigues Souza</a:t>
            </a:r>
          </a:p>
          <a:p>
            <a:pPr algn="ctr" defTabSz="685967">
              <a:spcBef>
                <a:spcPct val="20000"/>
              </a:spcBef>
              <a:defRPr/>
            </a:pPr>
            <a:endParaRPr lang="pt-BR" sz="2402" dirty="0">
              <a:solidFill>
                <a:srgbClr val="002060"/>
              </a:solidFill>
            </a:endParaRPr>
          </a:p>
          <a:p>
            <a:pPr algn="ctr" defTabSz="685967">
              <a:spcBef>
                <a:spcPct val="20000"/>
              </a:spcBef>
              <a:defRPr/>
            </a:pPr>
            <a:r>
              <a:rPr lang="pt-BR" sz="2402" b="1" dirty="0">
                <a:solidFill>
                  <a:srgbClr val="002060"/>
                </a:solidFill>
              </a:rPr>
              <a:t>Secretaria do Planejamento</a:t>
            </a:r>
            <a:endParaRPr lang="pt-BR" sz="2402" dirty="0">
              <a:solidFill>
                <a:srgbClr val="002060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pt-BR" sz="2700" dirty="0">
                <a:solidFill>
                  <a:srgbClr val="002060"/>
                </a:solidFill>
              </a:rPr>
              <a:t> </a:t>
            </a:r>
            <a:r>
              <a:rPr lang="pt-BR" sz="2402" dirty="0">
                <a:solidFill>
                  <a:srgbClr val="002060"/>
                </a:solidFill>
              </a:rPr>
              <a:t>Cláudio Ramos Peixoto </a:t>
            </a:r>
          </a:p>
          <a:p>
            <a:pPr algn="ctr" defTabSz="685967">
              <a:spcBef>
                <a:spcPct val="20000"/>
              </a:spcBef>
              <a:defRPr/>
            </a:pPr>
            <a:r>
              <a:rPr lang="pt-BR" sz="2402" dirty="0">
                <a:solidFill>
                  <a:srgbClr val="002060"/>
                </a:solidFill>
              </a:rPr>
              <a:t> </a:t>
            </a:r>
          </a:p>
          <a:p>
            <a:pPr algn="ctr" defTabSz="685967">
              <a:spcBef>
                <a:spcPct val="20000"/>
              </a:spcBef>
              <a:defRPr/>
            </a:pPr>
            <a:r>
              <a:rPr lang="pt-BR" sz="2402" b="1" dirty="0">
                <a:solidFill>
                  <a:srgbClr val="002060"/>
                </a:solidFill>
              </a:rPr>
              <a:t>Superintendência de Estudos Econômicos e Sociais da Bahia</a:t>
            </a:r>
            <a:endParaRPr lang="pt-BR" sz="2402" dirty="0">
              <a:solidFill>
                <a:srgbClr val="002060"/>
              </a:solidFill>
            </a:endParaRPr>
          </a:p>
          <a:p>
            <a:pPr algn="ctr">
              <a:spcBef>
                <a:spcPct val="20000"/>
              </a:spcBef>
              <a:defRPr/>
            </a:pPr>
            <a:r>
              <a:rPr lang="pt-BR" sz="2402" dirty="0">
                <a:solidFill>
                  <a:srgbClr val="002060"/>
                </a:solidFill>
              </a:rPr>
              <a:t>José Acácio Ferreira</a:t>
            </a:r>
          </a:p>
          <a:p>
            <a:pPr algn="ctr" defTabSz="685967">
              <a:spcBef>
                <a:spcPct val="20000"/>
              </a:spcBef>
              <a:defRPr/>
            </a:pPr>
            <a:endParaRPr lang="pt-BR" sz="2402" b="1" dirty="0">
              <a:solidFill>
                <a:srgbClr val="002060"/>
              </a:solidFill>
            </a:endParaRPr>
          </a:p>
          <a:p>
            <a:pPr algn="ctr" defTabSz="685967">
              <a:spcBef>
                <a:spcPct val="20000"/>
              </a:spcBef>
              <a:defRPr/>
            </a:pPr>
            <a:r>
              <a:rPr lang="pt-BR" sz="2402" b="1" dirty="0">
                <a:solidFill>
                  <a:srgbClr val="002060"/>
                </a:solidFill>
              </a:rPr>
              <a:t>CRÉDITOS</a:t>
            </a:r>
            <a:endParaRPr lang="pt-BR" sz="2402" dirty="0">
              <a:solidFill>
                <a:srgbClr val="002060"/>
              </a:solidFill>
            </a:endParaRPr>
          </a:p>
          <a:p>
            <a:pPr algn="ctr" defTabSz="685967">
              <a:spcBef>
                <a:spcPct val="20000"/>
              </a:spcBef>
              <a:defRPr/>
            </a:pPr>
            <a:r>
              <a:rPr lang="pt-BR" sz="825" b="1" dirty="0">
                <a:solidFill>
                  <a:srgbClr val="002060"/>
                </a:solidFill>
              </a:rPr>
              <a:t> </a:t>
            </a:r>
            <a:endParaRPr lang="pt-BR" sz="825" dirty="0">
              <a:solidFill>
                <a:srgbClr val="002060"/>
              </a:solidFill>
            </a:endParaRPr>
          </a:p>
          <a:p>
            <a:pPr algn="ctr" defTabSz="685967">
              <a:spcBef>
                <a:spcPct val="20000"/>
              </a:spcBef>
              <a:defRPr/>
            </a:pPr>
            <a:r>
              <a:rPr lang="pt-BR" sz="2402" b="1" dirty="0">
                <a:solidFill>
                  <a:srgbClr val="002060"/>
                </a:solidFill>
              </a:rPr>
              <a:t>Diretoria de Indicadores e Estatísticas – </a:t>
            </a:r>
            <a:r>
              <a:rPr lang="pt-BR" sz="2402" b="1" dirty="0" err="1">
                <a:solidFill>
                  <a:srgbClr val="002060"/>
                </a:solidFill>
              </a:rPr>
              <a:t>Distat</a:t>
            </a:r>
            <a:endParaRPr lang="pt-BR" sz="2402" dirty="0">
              <a:solidFill>
                <a:srgbClr val="002060"/>
              </a:solidFill>
            </a:endParaRPr>
          </a:p>
          <a:p>
            <a:pPr algn="ctr" defTabSz="685967">
              <a:spcBef>
                <a:spcPct val="20000"/>
              </a:spcBef>
              <a:defRPr/>
            </a:pPr>
            <a:r>
              <a:rPr lang="pt-BR" sz="2402" dirty="0">
                <a:solidFill>
                  <a:srgbClr val="002060"/>
                </a:solidFill>
              </a:rPr>
              <a:t>Armando Affonso Castro Neto</a:t>
            </a:r>
          </a:p>
          <a:p>
            <a:pPr algn="ctr" defTabSz="685967">
              <a:spcBef>
                <a:spcPct val="20000"/>
              </a:spcBef>
              <a:defRPr/>
            </a:pPr>
            <a:endParaRPr lang="pt-BR" sz="2402" dirty="0">
              <a:solidFill>
                <a:srgbClr val="002060"/>
              </a:solidFill>
            </a:endParaRPr>
          </a:p>
          <a:p>
            <a:pPr algn="ctr" defTabSz="685967">
              <a:spcBef>
                <a:spcPct val="20000"/>
              </a:spcBef>
              <a:defRPr/>
            </a:pPr>
            <a:r>
              <a:rPr lang="pt-BR" sz="2402" b="1" dirty="0">
                <a:solidFill>
                  <a:srgbClr val="002060"/>
                </a:solidFill>
              </a:rPr>
              <a:t>Coordenação de Acompanhamento Conjuntural – CAC </a:t>
            </a:r>
          </a:p>
          <a:p>
            <a:pPr algn="ctr" defTabSz="685967">
              <a:spcBef>
                <a:spcPct val="20000"/>
              </a:spcBef>
              <a:defRPr/>
            </a:pPr>
            <a:r>
              <a:rPr lang="pt-BR" sz="2402" dirty="0">
                <a:solidFill>
                  <a:srgbClr val="002060"/>
                </a:solidFill>
              </a:rPr>
              <a:t>Arthur Souza Cruz Junior</a:t>
            </a:r>
          </a:p>
          <a:p>
            <a:pPr algn="ctr" defTabSz="685967">
              <a:spcBef>
                <a:spcPct val="20000"/>
              </a:spcBef>
              <a:defRPr/>
            </a:pPr>
            <a:r>
              <a:rPr lang="pt-BR" sz="2402" dirty="0">
                <a:solidFill>
                  <a:srgbClr val="002060"/>
                </a:solidFill>
              </a:rPr>
              <a:t> </a:t>
            </a:r>
          </a:p>
          <a:p>
            <a:pPr algn="ctr" defTabSz="685967">
              <a:spcBef>
                <a:spcPct val="20000"/>
              </a:spcBef>
              <a:defRPr/>
            </a:pPr>
            <a:r>
              <a:rPr lang="pt-BR" sz="2402" b="1" dirty="0">
                <a:solidFill>
                  <a:srgbClr val="002060"/>
                </a:solidFill>
              </a:rPr>
              <a:t>Equipe Técnica</a:t>
            </a:r>
            <a:endParaRPr lang="pt-BR" sz="2402" dirty="0">
              <a:solidFill>
                <a:srgbClr val="002060"/>
              </a:solidFill>
            </a:endParaRPr>
          </a:p>
          <a:p>
            <a:pPr algn="ctr" defTabSz="685967">
              <a:spcBef>
                <a:spcPct val="20000"/>
              </a:spcBef>
              <a:defRPr/>
            </a:pPr>
            <a:r>
              <a:rPr lang="pt-BR" sz="2402" dirty="0">
                <a:solidFill>
                  <a:srgbClr val="002060"/>
                </a:solidFill>
              </a:rPr>
              <a:t>Equipe de Conjuntura Econômica da SEI</a:t>
            </a:r>
          </a:p>
        </p:txBody>
      </p:sp>
    </p:spTree>
    <p:extLst>
      <p:ext uri="{BB962C8B-B14F-4D97-AF65-F5344CB8AC3E}">
        <p14:creationId xmlns:p14="http://schemas.microsoft.com/office/powerpoint/2010/main" xmlns="" val="34141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tângulo 49"/>
          <p:cNvSpPr/>
          <p:nvPr/>
        </p:nvSpPr>
        <p:spPr>
          <a:xfrm>
            <a:off x="1237508" y="854409"/>
            <a:ext cx="6672169" cy="3771289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681203" y="4745499"/>
            <a:ext cx="3228470" cy="20730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1325476" y="3176091"/>
            <a:ext cx="6445338" cy="322268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spAutoFit/>
          </a:bodyPr>
          <a:lstStyle/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1359224" y="935777"/>
            <a:ext cx="6434264" cy="322268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spAutoFit/>
          </a:bodyPr>
          <a:lstStyle/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1359225" y="1479940"/>
            <a:ext cx="6434264" cy="322268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spAutoFit/>
          </a:bodyPr>
          <a:lstStyle/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1336552" y="2610448"/>
            <a:ext cx="6434264" cy="322268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spAutoFit/>
          </a:bodyPr>
          <a:lstStyle/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1893437" y="3205965"/>
            <a:ext cx="3484459" cy="506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pt-BR" altLang="pt-BR" sz="1346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Perspectivas Economia Brasileira</a:t>
            </a:r>
          </a:p>
          <a:p>
            <a:pPr eaLnBrk="0" hangingPunct="0"/>
            <a:endParaRPr lang="pt-BR" altLang="pt-BR" sz="1346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6658449" y="273654"/>
            <a:ext cx="1345196" cy="345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44" b="1" dirty="0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38" name="Retângulo 37"/>
          <p:cNvSpPr/>
          <p:nvPr/>
        </p:nvSpPr>
        <p:spPr>
          <a:xfrm>
            <a:off x="1342277" y="3721082"/>
            <a:ext cx="6369552" cy="322268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spAutoFit/>
          </a:bodyPr>
          <a:lstStyle/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39" name="Retângulo 38"/>
          <p:cNvSpPr/>
          <p:nvPr/>
        </p:nvSpPr>
        <p:spPr>
          <a:xfrm>
            <a:off x="1939337" y="3768696"/>
            <a:ext cx="4310637" cy="29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altLang="pt-BR" sz="1346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Perspectivas Economia Baiana</a:t>
            </a:r>
            <a:endParaRPr lang="pt-BR" sz="1346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1826843" y="958071"/>
            <a:ext cx="4793575" cy="29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846">
              <a:spcBef>
                <a:spcPts val="299"/>
              </a:spcBef>
              <a:buClr>
                <a:srgbClr val="2DA2BF"/>
              </a:buClr>
              <a:buSzPct val="68000"/>
            </a:pPr>
            <a:r>
              <a:rPr lang="pt-BR" altLang="pt-BR" sz="1346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Retrospectiva Economia Mundial  </a:t>
            </a:r>
          </a:p>
        </p:txBody>
      </p:sp>
      <p:sp>
        <p:nvSpPr>
          <p:cNvPr id="42" name="Retângulo 41"/>
          <p:cNvSpPr/>
          <p:nvPr/>
        </p:nvSpPr>
        <p:spPr>
          <a:xfrm>
            <a:off x="1364952" y="868227"/>
            <a:ext cx="737043" cy="43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846">
              <a:spcBef>
                <a:spcPts val="299"/>
              </a:spcBef>
              <a:buClr>
                <a:srgbClr val="2DA2BF"/>
              </a:buClr>
              <a:buSzPct val="68000"/>
            </a:pPr>
            <a:r>
              <a:rPr lang="pt-BR" altLang="pt-BR" sz="2242" b="1" dirty="0">
                <a:solidFill>
                  <a:schemeClr val="bg1"/>
                </a:solidFill>
                <a:latin typeface="Arial" pitchFamily="34" charset="0"/>
                <a:ea typeface="MS Gothic" pitchFamily="49" charset="-128"/>
                <a:cs typeface="Arial" pitchFamily="34" charset="0"/>
              </a:rPr>
              <a:t>01</a:t>
            </a:r>
          </a:p>
        </p:txBody>
      </p:sp>
      <p:sp>
        <p:nvSpPr>
          <p:cNvPr id="43" name="Retângulo 42"/>
          <p:cNvSpPr/>
          <p:nvPr/>
        </p:nvSpPr>
        <p:spPr>
          <a:xfrm>
            <a:off x="1364952" y="1443625"/>
            <a:ext cx="737043" cy="43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846">
              <a:spcBef>
                <a:spcPts val="299"/>
              </a:spcBef>
              <a:buClr>
                <a:srgbClr val="2DA2BF"/>
              </a:buClr>
              <a:buSzPct val="68000"/>
            </a:pPr>
            <a:r>
              <a:rPr lang="pt-BR" altLang="pt-BR" sz="2242" b="1" dirty="0">
                <a:solidFill>
                  <a:schemeClr val="bg1"/>
                </a:solidFill>
                <a:latin typeface="Arial" pitchFamily="34" charset="0"/>
                <a:ea typeface="MS Gothic" pitchFamily="49" charset="-128"/>
                <a:cs typeface="Arial" pitchFamily="34" charset="0"/>
              </a:rPr>
              <a:t>02</a:t>
            </a:r>
          </a:p>
        </p:txBody>
      </p:sp>
      <p:sp>
        <p:nvSpPr>
          <p:cNvPr id="44" name="Retângulo 43"/>
          <p:cNvSpPr/>
          <p:nvPr/>
        </p:nvSpPr>
        <p:spPr>
          <a:xfrm>
            <a:off x="1342280" y="2586669"/>
            <a:ext cx="737043" cy="43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846">
              <a:spcBef>
                <a:spcPts val="299"/>
              </a:spcBef>
              <a:buClr>
                <a:srgbClr val="2DA2BF"/>
              </a:buClr>
              <a:buSzPct val="68000"/>
            </a:pPr>
            <a:r>
              <a:rPr lang="pt-BR" altLang="pt-BR" sz="2242" b="1" dirty="0">
                <a:solidFill>
                  <a:schemeClr val="bg1"/>
                </a:solidFill>
                <a:latin typeface="Arial" pitchFamily="34" charset="0"/>
                <a:ea typeface="MS Gothic" pitchFamily="49" charset="-128"/>
                <a:cs typeface="Arial" pitchFamily="34" charset="0"/>
              </a:rPr>
              <a:t>04</a:t>
            </a:r>
          </a:p>
        </p:txBody>
      </p:sp>
      <p:sp>
        <p:nvSpPr>
          <p:cNvPr id="45" name="Retângulo 44"/>
          <p:cNvSpPr/>
          <p:nvPr/>
        </p:nvSpPr>
        <p:spPr>
          <a:xfrm>
            <a:off x="1367846" y="3116512"/>
            <a:ext cx="737043" cy="43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846">
              <a:spcBef>
                <a:spcPts val="299"/>
              </a:spcBef>
              <a:buClr>
                <a:srgbClr val="2DA2BF"/>
              </a:buClr>
              <a:buSzPct val="68000"/>
            </a:pPr>
            <a:r>
              <a:rPr lang="pt-BR" altLang="pt-BR" sz="2242" b="1" dirty="0">
                <a:solidFill>
                  <a:schemeClr val="bg1"/>
                </a:solidFill>
                <a:latin typeface="Arial" pitchFamily="34" charset="0"/>
                <a:ea typeface="MS Gothic" pitchFamily="49" charset="-128"/>
                <a:cs typeface="Arial" pitchFamily="34" charset="0"/>
              </a:rPr>
              <a:t>05</a:t>
            </a:r>
          </a:p>
        </p:txBody>
      </p:sp>
      <p:sp>
        <p:nvSpPr>
          <p:cNvPr id="46" name="Retângulo 45"/>
          <p:cNvSpPr/>
          <p:nvPr/>
        </p:nvSpPr>
        <p:spPr>
          <a:xfrm>
            <a:off x="1367846" y="3691909"/>
            <a:ext cx="737043" cy="43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846">
              <a:spcBef>
                <a:spcPts val="299"/>
              </a:spcBef>
              <a:buClr>
                <a:srgbClr val="2DA2BF"/>
              </a:buClr>
              <a:buSzPct val="68000"/>
            </a:pPr>
            <a:r>
              <a:rPr lang="pt-BR" altLang="pt-BR" sz="2242" b="1" dirty="0">
                <a:solidFill>
                  <a:schemeClr val="bg1"/>
                </a:solidFill>
                <a:latin typeface="Arial" pitchFamily="34" charset="0"/>
                <a:ea typeface="MS Gothic" pitchFamily="49" charset="-128"/>
                <a:cs typeface="Arial" pitchFamily="34" charset="0"/>
              </a:rPr>
              <a:t>06</a:t>
            </a:r>
          </a:p>
        </p:txBody>
      </p:sp>
      <p:sp>
        <p:nvSpPr>
          <p:cNvPr id="47" name="Retângulo 46"/>
          <p:cNvSpPr/>
          <p:nvPr/>
        </p:nvSpPr>
        <p:spPr>
          <a:xfrm>
            <a:off x="1343237" y="2061162"/>
            <a:ext cx="6434264" cy="322268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spAutoFit/>
          </a:bodyPr>
          <a:lstStyle/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48" name="Retângulo 47"/>
          <p:cNvSpPr/>
          <p:nvPr/>
        </p:nvSpPr>
        <p:spPr>
          <a:xfrm>
            <a:off x="1825912" y="2612483"/>
            <a:ext cx="3061624" cy="29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846">
              <a:spcBef>
                <a:spcPts val="299"/>
              </a:spcBef>
              <a:buClr>
                <a:srgbClr val="2DA2BF"/>
              </a:buClr>
              <a:buSzPct val="68000"/>
            </a:pPr>
            <a:r>
              <a:rPr lang="pt-BR" altLang="pt-BR" sz="1346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Perspectivas Economia Mundial  </a:t>
            </a:r>
          </a:p>
        </p:txBody>
      </p:sp>
      <p:sp>
        <p:nvSpPr>
          <p:cNvPr id="49" name="Retângulo 48"/>
          <p:cNvSpPr/>
          <p:nvPr/>
        </p:nvSpPr>
        <p:spPr>
          <a:xfrm>
            <a:off x="1348966" y="2024846"/>
            <a:ext cx="737043" cy="43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846">
              <a:spcBef>
                <a:spcPts val="299"/>
              </a:spcBef>
              <a:buClr>
                <a:srgbClr val="2DA2BF"/>
              </a:buClr>
              <a:buSzPct val="68000"/>
            </a:pPr>
            <a:r>
              <a:rPr lang="pt-BR" altLang="pt-BR" sz="2242" b="1" dirty="0">
                <a:solidFill>
                  <a:schemeClr val="bg1"/>
                </a:solidFill>
                <a:latin typeface="Arial" pitchFamily="34" charset="0"/>
                <a:ea typeface="MS Gothic" pitchFamily="49" charset="-128"/>
                <a:cs typeface="Arial" pitchFamily="34" charset="0"/>
              </a:rPr>
              <a:t>03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1922235" y="2070208"/>
            <a:ext cx="3779795" cy="29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altLang="pt-BR" sz="1346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Retrospectiva Economia Baiana</a:t>
            </a:r>
            <a:endParaRPr lang="pt-BR" sz="1346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1826843" y="1478924"/>
            <a:ext cx="4793575" cy="29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846">
              <a:spcBef>
                <a:spcPts val="299"/>
              </a:spcBef>
              <a:buClr>
                <a:srgbClr val="2DA2BF"/>
              </a:buClr>
              <a:buSzPct val="68000"/>
            </a:pPr>
            <a:r>
              <a:rPr lang="pt-BR" altLang="pt-BR" sz="1346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Retrospectiva Economia Brasileira</a:t>
            </a:r>
          </a:p>
        </p:txBody>
      </p:sp>
      <p:sp>
        <p:nvSpPr>
          <p:cNvPr id="51" name="Retângulo 50">
            <a:extLst>
              <a:ext uri="{FF2B5EF4-FFF2-40B4-BE49-F238E27FC236}">
                <a16:creationId xmlns="" xmlns:a16="http://schemas.microsoft.com/office/drawing/2014/main" id="{D3E3E0C0-8330-44B3-911E-56973D1EF96C}"/>
              </a:ext>
            </a:extLst>
          </p:cNvPr>
          <p:cNvSpPr/>
          <p:nvPr/>
        </p:nvSpPr>
        <p:spPr>
          <a:xfrm>
            <a:off x="1336556" y="4201426"/>
            <a:ext cx="6484565" cy="322268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spAutoFit/>
          </a:bodyPr>
          <a:lstStyle/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  <a:p>
            <a:pPr algn="ctr"/>
            <a:endParaRPr lang="pt-BR" sz="747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="" xmlns:a16="http://schemas.microsoft.com/office/drawing/2014/main" id="{583A9931-48A9-4D01-A62F-2B9F73BDC31D}"/>
              </a:ext>
            </a:extLst>
          </p:cNvPr>
          <p:cNvSpPr/>
          <p:nvPr/>
        </p:nvSpPr>
        <p:spPr>
          <a:xfrm>
            <a:off x="1341011" y="4149108"/>
            <a:ext cx="737043" cy="43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846">
              <a:spcBef>
                <a:spcPts val="299"/>
              </a:spcBef>
              <a:buClr>
                <a:srgbClr val="2DA2BF"/>
              </a:buClr>
              <a:buSzPct val="68000"/>
            </a:pPr>
            <a:r>
              <a:rPr lang="pt-BR" altLang="pt-BR" sz="2242" b="1" dirty="0">
                <a:solidFill>
                  <a:schemeClr val="bg1"/>
                </a:solidFill>
                <a:latin typeface="Arial" pitchFamily="34" charset="0"/>
                <a:ea typeface="MS Gothic" pitchFamily="49" charset="-128"/>
                <a:cs typeface="Arial" pitchFamily="34" charset="0"/>
              </a:rPr>
              <a:t>07</a:t>
            </a:r>
          </a:p>
        </p:txBody>
      </p:sp>
      <p:sp>
        <p:nvSpPr>
          <p:cNvPr id="53" name="Retângulo 52">
            <a:extLst>
              <a:ext uri="{FF2B5EF4-FFF2-40B4-BE49-F238E27FC236}">
                <a16:creationId xmlns="" xmlns:a16="http://schemas.microsoft.com/office/drawing/2014/main" id="{8D4214B7-9595-472D-8DC4-033DDE3C0F65}"/>
              </a:ext>
            </a:extLst>
          </p:cNvPr>
          <p:cNvSpPr/>
          <p:nvPr/>
        </p:nvSpPr>
        <p:spPr>
          <a:xfrm>
            <a:off x="1928067" y="4235695"/>
            <a:ext cx="2684295" cy="29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altLang="pt-BR" sz="1346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Indicadores Antecedentes</a:t>
            </a:r>
            <a:endParaRPr lang="pt-BR" sz="1346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402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1764430" y="2155854"/>
            <a:ext cx="6050521" cy="1112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2626" b="1" dirty="0">
                <a:solidFill>
                  <a:srgbClr val="013763"/>
                </a:solidFill>
                <a:latin typeface="Arial" pitchFamily="34" charset="0"/>
                <a:cs typeface="Arial" pitchFamily="34" charset="0"/>
              </a:rPr>
              <a:t>Retrospectiva da </a:t>
            </a:r>
          </a:p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2626" b="1" dirty="0">
                <a:solidFill>
                  <a:srgbClr val="013763"/>
                </a:solidFill>
                <a:latin typeface="Arial" pitchFamily="34" charset="0"/>
                <a:cs typeface="Arial" pitchFamily="34" charset="0"/>
              </a:rPr>
              <a:t>Economia </a:t>
            </a:r>
            <a:r>
              <a:rPr lang="pt-BR" altLang="pt-BR" sz="3751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Mundial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1224183" y="2304965"/>
            <a:ext cx="810340" cy="66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ct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3751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xmlns="" val="3163326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35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683977" y="206037"/>
            <a:ext cx="520003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Economia </a:t>
            </a:r>
            <a:r>
              <a:rPr lang="pt-BR" sz="2251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MUNDIAL</a:t>
            </a:r>
            <a:endParaRPr lang="pt-BR" sz="2251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588162BE-60B6-4E30-8790-9C4186977DC5}"/>
              </a:ext>
            </a:extLst>
          </p:cNvPr>
          <p:cNvSpPr txBox="1"/>
          <p:nvPr/>
        </p:nvSpPr>
        <p:spPr>
          <a:xfrm>
            <a:off x="1294772" y="4765877"/>
            <a:ext cx="1512635" cy="207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/>
          </a:p>
        </p:txBody>
      </p:sp>
      <p:sp>
        <p:nvSpPr>
          <p:cNvPr id="61" name="Retângulo 60">
            <a:extLst>
              <a:ext uri="{FF2B5EF4-FFF2-40B4-BE49-F238E27FC236}">
                <a16:creationId xmlns="" xmlns:a16="http://schemas.microsoft.com/office/drawing/2014/main" id="{619104A8-1CB8-49E1-B91A-F234B17AF6C1}"/>
              </a:ext>
            </a:extLst>
          </p:cNvPr>
          <p:cNvSpPr/>
          <p:nvPr/>
        </p:nvSpPr>
        <p:spPr>
          <a:xfrm>
            <a:off x="1409787" y="989061"/>
            <a:ext cx="6405160" cy="356073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49" name="CaixaDeTexto 48">
            <a:extLst>
              <a:ext uri="{FF2B5EF4-FFF2-40B4-BE49-F238E27FC236}">
                <a16:creationId xmlns="" xmlns:a16="http://schemas.microsoft.com/office/drawing/2014/main" id="{B6374281-7741-4ED8-7363-4FC15EF061E0}"/>
              </a:ext>
            </a:extLst>
          </p:cNvPr>
          <p:cNvSpPr txBox="1"/>
          <p:nvPr/>
        </p:nvSpPr>
        <p:spPr>
          <a:xfrm>
            <a:off x="1398024" y="1187343"/>
            <a:ext cx="6351137" cy="338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237" indent="-257237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Política Monetária menos restritiva nos Estados Unidos;</a:t>
            </a:r>
          </a:p>
          <a:p>
            <a:pPr marL="257237" indent="-257237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Na Europa, política monetária expansionista;</a:t>
            </a:r>
          </a:p>
          <a:p>
            <a:pPr marL="257237" indent="-257237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Expansão Fiscal nos Estados Unidos;</a:t>
            </a:r>
          </a:p>
          <a:p>
            <a:pPr marL="257237" indent="-257237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Resiliência no mercado de trabalho americano;</a:t>
            </a:r>
          </a:p>
          <a:p>
            <a:pPr marL="257237" indent="-257237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Crescimento em 2025, China e Estados Unidos continuam apresentando bons resultados. Europa continua estagnada. Japão surpreendeu;</a:t>
            </a:r>
          </a:p>
          <a:p>
            <a:pPr marL="257237" indent="-257237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650" dirty="0">
                <a:latin typeface="Calibri (Corpo)"/>
              </a:rPr>
              <a:t>Choque de tarifas afetou o PIB Mundial.</a:t>
            </a:r>
          </a:p>
        </p:txBody>
      </p:sp>
    </p:spTree>
    <p:extLst>
      <p:ext uri="{BB962C8B-B14F-4D97-AF65-F5344CB8AC3E}">
        <p14:creationId xmlns:p14="http://schemas.microsoft.com/office/powerpoint/2010/main" xmlns="" val="3337843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tângulo 49"/>
          <p:cNvSpPr/>
          <p:nvPr/>
        </p:nvSpPr>
        <p:spPr>
          <a:xfrm>
            <a:off x="1265259" y="1931149"/>
            <a:ext cx="6656800" cy="260298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/>
          </a:p>
        </p:txBody>
      </p:sp>
      <p:pic>
        <p:nvPicPr>
          <p:cNvPr id="14" name="Imagem 13" descr="usa-icon-png-1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49928" y="2227957"/>
            <a:ext cx="810452" cy="810452"/>
          </a:xfrm>
          <a:prstGeom prst="rect">
            <a:avLst/>
          </a:prstGeom>
        </p:spPr>
      </p:pic>
      <p:pic>
        <p:nvPicPr>
          <p:cNvPr id="17" name="Imagem 16" descr="china-flags-icon-png-3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24751" y="1904139"/>
            <a:ext cx="1298392" cy="973794"/>
          </a:xfrm>
          <a:prstGeom prst="rect">
            <a:avLst/>
          </a:prstGeom>
        </p:spPr>
      </p:pic>
      <p:pic>
        <p:nvPicPr>
          <p:cNvPr id="18" name="Imagem 17" descr="flag-3d-round-25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9974" y="2626567"/>
            <a:ext cx="825254" cy="825254"/>
          </a:xfrm>
          <a:prstGeom prst="rect">
            <a:avLst/>
          </a:prstGeom>
        </p:spPr>
      </p:pic>
      <p:pic>
        <p:nvPicPr>
          <p:cNvPr id="19" name="Imagem 18" descr="european_union_64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24251" y="2643807"/>
            <a:ext cx="1218253" cy="91369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6161670" y="3782857"/>
            <a:ext cx="905055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2,1%</a:t>
            </a:r>
            <a:endParaRPr lang="pt-BR" sz="15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6949048" y="3755620"/>
            <a:ext cx="875619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5,0%</a:t>
            </a:r>
          </a:p>
        </p:txBody>
      </p:sp>
      <p:pic>
        <p:nvPicPr>
          <p:cNvPr id="27" name="Picture 26" descr="Resultado de imagem para seta icon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934526" y="4208781"/>
            <a:ext cx="340667" cy="3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tângulo 27"/>
          <p:cNvSpPr/>
          <p:nvPr/>
        </p:nvSpPr>
        <p:spPr>
          <a:xfrm>
            <a:off x="6177938" y="3397164"/>
            <a:ext cx="9280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Estados </a:t>
            </a:r>
          </a:p>
          <a:p>
            <a:pPr algn="ct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Unidos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7000876" y="3382072"/>
            <a:ext cx="771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China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5157809" y="3638615"/>
            <a:ext cx="8651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Japão</a:t>
            </a:r>
          </a:p>
        </p:txBody>
      </p:sp>
      <p:sp>
        <p:nvSpPr>
          <p:cNvPr id="31" name="Retângulo 30"/>
          <p:cNvSpPr/>
          <p:nvPr/>
        </p:nvSpPr>
        <p:spPr>
          <a:xfrm>
            <a:off x="2497710" y="3694623"/>
            <a:ext cx="14779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França</a:t>
            </a:r>
          </a:p>
        </p:txBody>
      </p:sp>
      <p:sp>
        <p:nvSpPr>
          <p:cNvPr id="36" name="Retângulo 35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588162BE-60B6-4E30-8790-9C4186977DC5}"/>
              </a:ext>
            </a:extLst>
          </p:cNvPr>
          <p:cNvSpPr txBox="1"/>
          <p:nvPr/>
        </p:nvSpPr>
        <p:spPr>
          <a:xfrm>
            <a:off x="1224184" y="4799899"/>
            <a:ext cx="2011419" cy="207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</a:rPr>
              <a:t>Fonte: FMI. Elaboração: SEI/DISTAT/CAC.</a:t>
            </a:r>
            <a:endParaRPr lang="pt-BR" sz="749" dirty="0"/>
          </a:p>
        </p:txBody>
      </p:sp>
      <p:sp>
        <p:nvSpPr>
          <p:cNvPr id="56" name="Retângulo 55">
            <a:extLst>
              <a:ext uri="{FF2B5EF4-FFF2-40B4-BE49-F238E27FC236}">
                <a16:creationId xmlns="" xmlns:a16="http://schemas.microsoft.com/office/drawing/2014/main" id="{62B55311-1829-4D80-8AE1-701F42B63295}"/>
              </a:ext>
            </a:extLst>
          </p:cNvPr>
          <p:cNvSpPr/>
          <p:nvPr/>
        </p:nvSpPr>
        <p:spPr>
          <a:xfrm>
            <a:off x="5122731" y="3816306"/>
            <a:ext cx="941441" cy="531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1,3%</a:t>
            </a:r>
          </a:p>
          <a:p>
            <a:pPr algn="ctr"/>
            <a:r>
              <a:rPr lang="pt-BR" sz="749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(Anualizado)</a:t>
            </a:r>
          </a:p>
        </p:txBody>
      </p:sp>
      <p:sp>
        <p:nvSpPr>
          <p:cNvPr id="57" name="Retângulo 56"/>
          <p:cNvSpPr/>
          <p:nvPr/>
        </p:nvSpPr>
        <p:spPr>
          <a:xfrm>
            <a:off x="1131264" y="3696661"/>
            <a:ext cx="11621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200" b="1" i="1" dirty="0">
                <a:solidFill>
                  <a:srgbClr val="0137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Alemanha</a:t>
            </a:r>
          </a:p>
        </p:txBody>
      </p:sp>
      <p:sp>
        <p:nvSpPr>
          <p:cNvPr id="58" name="Retângulo 57"/>
          <p:cNvSpPr/>
          <p:nvPr/>
        </p:nvSpPr>
        <p:spPr>
          <a:xfrm>
            <a:off x="4115582" y="3873162"/>
            <a:ext cx="802126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1,3%</a:t>
            </a:r>
          </a:p>
        </p:txBody>
      </p:sp>
      <p:pic>
        <p:nvPicPr>
          <p:cNvPr id="2" name="Picture 26" descr="Resultado de imagem para seta icon png">
            <a:extLst>
              <a:ext uri="{FF2B5EF4-FFF2-40B4-BE49-F238E27FC236}">
                <a16:creationId xmlns="" xmlns:a16="http://schemas.microsoft.com/office/drawing/2014/main" id="{B4A08BCE-CE22-24EF-1EDF-F95E7FA96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323384" y="4208779"/>
            <a:ext cx="340667" cy="30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6" descr="Resultado de imagem para seta icon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192418" y="4137230"/>
            <a:ext cx="340667" cy="3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CaixaDeTexto 37">
            <a:extLst>
              <a:ext uri="{FF2B5EF4-FFF2-40B4-BE49-F238E27FC236}">
                <a16:creationId xmlns="" xmlns:a16="http://schemas.microsoft.com/office/drawing/2014/main" id="{66600E70-3286-4CC1-B66E-3D92C3B76657}"/>
              </a:ext>
            </a:extLst>
          </p:cNvPr>
          <p:cNvSpPr txBox="1"/>
          <p:nvPr/>
        </p:nvSpPr>
        <p:spPr>
          <a:xfrm>
            <a:off x="1307269" y="1232427"/>
            <a:ext cx="654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49"/>
              </a:spcAft>
            </a:pPr>
            <a:r>
              <a:rPr lang="pt-BR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Crescimento do PIB – Principais Economias: 2025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="" xmlns:a16="http://schemas.microsoft.com/office/drawing/2014/main" id="{157FFED3-E19F-478D-85DF-97E9BD697D50}"/>
              </a:ext>
            </a:extLst>
          </p:cNvPr>
          <p:cNvSpPr/>
          <p:nvPr/>
        </p:nvSpPr>
        <p:spPr>
          <a:xfrm>
            <a:off x="1257289" y="1056854"/>
            <a:ext cx="6629191" cy="70473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="" xmlns:a16="http://schemas.microsoft.com/office/drawing/2014/main" id="{098C1F07-C3E8-42D1-BCE2-2539CD62BED8}"/>
              </a:ext>
            </a:extLst>
          </p:cNvPr>
          <p:cNvSpPr txBox="1"/>
          <p:nvPr/>
        </p:nvSpPr>
        <p:spPr>
          <a:xfrm>
            <a:off x="2805016" y="140856"/>
            <a:ext cx="5039238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Economia </a:t>
            </a:r>
            <a:r>
              <a:rPr lang="pt-BR" sz="2251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MUNDIAL</a:t>
            </a:r>
            <a:endParaRPr lang="pt-BR" sz="2251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50063" y="3172930"/>
            <a:ext cx="643372" cy="643372"/>
          </a:xfrm>
          <a:prstGeom prst="rect">
            <a:avLst/>
          </a:prstGeom>
        </p:spPr>
      </p:pic>
      <p:sp>
        <p:nvSpPr>
          <p:cNvPr id="48" name="Retângulo 47"/>
          <p:cNvSpPr/>
          <p:nvPr/>
        </p:nvSpPr>
        <p:spPr>
          <a:xfrm>
            <a:off x="2652659" y="3885230"/>
            <a:ext cx="1168062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0,9%</a:t>
            </a:r>
          </a:p>
        </p:txBody>
      </p:sp>
      <p:pic>
        <p:nvPicPr>
          <p:cNvPr id="51" name="Picture 26" descr="Resultado de imagem para seta icon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420826" y="4069426"/>
            <a:ext cx="340667" cy="3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9" cstate="print"/>
          <a:srcRect l="16187" t="16185" r="14978" b="14978"/>
          <a:stretch/>
        </p:blipFill>
        <p:spPr>
          <a:xfrm>
            <a:off x="2805018" y="2838015"/>
            <a:ext cx="800601" cy="800601"/>
          </a:xfrm>
          <a:prstGeom prst="rect">
            <a:avLst/>
          </a:prstGeom>
        </p:spPr>
      </p:pic>
      <p:sp>
        <p:nvSpPr>
          <p:cNvPr id="52" name="Retângulo 51"/>
          <p:cNvSpPr/>
          <p:nvPr/>
        </p:nvSpPr>
        <p:spPr>
          <a:xfrm>
            <a:off x="1248874" y="3891116"/>
            <a:ext cx="1168062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137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0,3%</a:t>
            </a:r>
          </a:p>
        </p:txBody>
      </p:sp>
      <p:sp>
        <p:nvSpPr>
          <p:cNvPr id="61" name="Retângulo 60"/>
          <p:cNvSpPr/>
          <p:nvPr/>
        </p:nvSpPr>
        <p:spPr>
          <a:xfrm>
            <a:off x="3866669" y="3667614"/>
            <a:ext cx="11783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Área do Euro</a:t>
            </a:r>
          </a:p>
        </p:txBody>
      </p:sp>
      <p:pic>
        <p:nvPicPr>
          <p:cNvPr id="62" name="Picture 26" descr="Resultado de imagem para seta icon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156840" y="4181770"/>
            <a:ext cx="340667" cy="3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6" descr="Resultado de imagem para seta icon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588895" y="4208781"/>
            <a:ext cx="340667" cy="3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85591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1268420" y="2131886"/>
            <a:ext cx="6671419" cy="1054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2626" b="1" dirty="0">
                <a:solidFill>
                  <a:srgbClr val="013763"/>
                </a:solidFill>
                <a:latin typeface="Arial" pitchFamily="34" charset="0"/>
                <a:cs typeface="Arial" pitchFamily="34" charset="0"/>
              </a:rPr>
              <a:t>Retrospectiva da </a:t>
            </a:r>
          </a:p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2626" b="1" dirty="0">
                <a:solidFill>
                  <a:srgbClr val="013763"/>
                </a:solidFill>
                <a:latin typeface="Arial" pitchFamily="34" charset="0"/>
                <a:cs typeface="Arial" pitchFamily="34" charset="0"/>
              </a:rPr>
              <a:t>Economia </a:t>
            </a:r>
            <a:r>
              <a:rPr lang="pt-BR" altLang="pt-BR" sz="3376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Brasileira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1161842" y="2261269"/>
            <a:ext cx="833792" cy="66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ct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3751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xmlns="" val="1240287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="" xmlns:a16="http://schemas.microsoft.com/office/drawing/2014/main" id="{6EEFD7A0-5258-4E93-ABB6-607B53DFD21C}"/>
              </a:ext>
            </a:extLst>
          </p:cNvPr>
          <p:cNvSpPr txBox="1"/>
          <p:nvPr/>
        </p:nvSpPr>
        <p:spPr>
          <a:xfrm>
            <a:off x="867266" y="1107656"/>
            <a:ext cx="6834433" cy="320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237" indent="-257237" algn="just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Taxa do PIB acima do previsto pelo mercado no início do ano de apenas 1,5%;</a:t>
            </a:r>
          </a:p>
          <a:p>
            <a:pPr marL="257237" indent="-257237" algn="just">
              <a:lnSpc>
                <a:spcPct val="125000"/>
              </a:lnSpc>
              <a:buFont typeface="Wingdings" panose="05000000000000000000" pitchFamily="2" charset="2"/>
              <a:buChar char="ü"/>
            </a:pPr>
            <a:endParaRPr lang="pt-BR" dirty="0">
              <a:latin typeface="Calibri (Corpo)"/>
            </a:endParaRPr>
          </a:p>
          <a:p>
            <a:pPr marL="257237" indent="-257237" algn="just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Mercado de trabalho bem aquecido;</a:t>
            </a:r>
          </a:p>
          <a:p>
            <a:pPr marL="257237" indent="-257237" algn="just">
              <a:lnSpc>
                <a:spcPct val="125000"/>
              </a:lnSpc>
              <a:buFont typeface="Wingdings" panose="05000000000000000000" pitchFamily="2" charset="2"/>
              <a:buChar char="ü"/>
            </a:pPr>
            <a:endParaRPr lang="pt-BR" dirty="0">
              <a:latin typeface="Calibri (Corpo)"/>
            </a:endParaRPr>
          </a:p>
          <a:p>
            <a:pPr marL="257237" indent="-257237" algn="just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Inflação de serviços mantem a taxa de juros;</a:t>
            </a:r>
          </a:p>
          <a:p>
            <a:pPr marL="257237" indent="-257237" algn="just">
              <a:lnSpc>
                <a:spcPct val="125000"/>
              </a:lnSpc>
              <a:buFont typeface="Wingdings" panose="05000000000000000000" pitchFamily="2" charset="2"/>
              <a:buChar char="ü"/>
            </a:pPr>
            <a:endParaRPr lang="pt-BR" dirty="0">
              <a:latin typeface="Calibri (Corpo)"/>
            </a:endParaRPr>
          </a:p>
          <a:p>
            <a:pPr marL="257237" indent="-257237" algn="just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Política fiscal não confiável pelo mercado impacta taxa de juros futuros.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867266" y="1064334"/>
            <a:ext cx="6911221" cy="34605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34" name="CaixaDeTexto 33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195932" y="148859"/>
            <a:ext cx="5644988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BRASILEIRA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69B74C1-1C44-4B06-B080-3982EC92E129}"/>
              </a:ext>
            </a:extLst>
          </p:cNvPr>
          <p:cNvSpPr/>
          <p:nvPr/>
        </p:nvSpPr>
        <p:spPr>
          <a:xfrm>
            <a:off x="807041" y="4693320"/>
            <a:ext cx="3766546" cy="207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7" dirty="0">
                <a:solidFill>
                  <a:srgbClr val="013763"/>
                </a:solidFill>
              </a:rPr>
              <a:t>Elaboração: SEI/</a:t>
            </a:r>
            <a:r>
              <a:rPr lang="pt-BR" sz="747" dirty="0" err="1">
                <a:solidFill>
                  <a:srgbClr val="013763"/>
                </a:solidFill>
              </a:rPr>
              <a:t>Distat</a:t>
            </a:r>
            <a:r>
              <a:rPr lang="pt-BR" sz="747" dirty="0">
                <a:solidFill>
                  <a:srgbClr val="013763"/>
                </a:solidFill>
              </a:rPr>
              <a:t>/CAC.</a:t>
            </a:r>
          </a:p>
        </p:txBody>
      </p:sp>
    </p:spTree>
    <p:extLst>
      <p:ext uri="{BB962C8B-B14F-4D97-AF65-F5344CB8AC3E}">
        <p14:creationId xmlns:p14="http://schemas.microsoft.com/office/powerpoint/2010/main" xmlns="" val="1569857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="" xmlns:a16="http://schemas.microsoft.com/office/drawing/2014/main" id="{6EEFD7A0-5258-4E93-ABB6-607B53DFD21C}"/>
              </a:ext>
            </a:extLst>
          </p:cNvPr>
          <p:cNvSpPr txBox="1"/>
          <p:nvPr/>
        </p:nvSpPr>
        <p:spPr>
          <a:xfrm>
            <a:off x="744719" y="1118648"/>
            <a:ext cx="6970953" cy="327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26" dirty="0">
                <a:latin typeface="Calibri (Corpo)"/>
              </a:rPr>
              <a:t>Os investimentos sentem juros muito elevados;</a:t>
            </a:r>
          </a:p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1726" dirty="0">
              <a:latin typeface="Calibri (Corpo)"/>
            </a:endParaRPr>
          </a:p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26" dirty="0">
                <a:latin typeface="Calibri (Corpo)"/>
              </a:rPr>
              <a:t>Em resumo, a atividade econômica no Brasil apresentou um bom desempenho em 2025;</a:t>
            </a:r>
          </a:p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1726" dirty="0">
              <a:latin typeface="Calibri (Corpo)"/>
            </a:endParaRPr>
          </a:p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26" dirty="0">
                <a:latin typeface="Calibri (Corpo)"/>
              </a:rPr>
              <a:t>Os resultados do terceiro e, principalmente, do quarto trimestre, porém, mostram que a economia entrou em trajetória de desaceleração.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744719" y="1054633"/>
            <a:ext cx="7033768" cy="356413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34" name="CaixaDeTexto 33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195932" y="148859"/>
            <a:ext cx="5644988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BRASILEIRA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69B74C1-1C44-4B06-B080-3982EC92E129}"/>
              </a:ext>
            </a:extLst>
          </p:cNvPr>
          <p:cNvSpPr/>
          <p:nvPr/>
        </p:nvSpPr>
        <p:spPr>
          <a:xfrm>
            <a:off x="744719" y="4808993"/>
            <a:ext cx="3766546" cy="207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7" dirty="0">
                <a:solidFill>
                  <a:srgbClr val="013763"/>
                </a:solidFill>
              </a:rPr>
              <a:t>Elaboração: SEI/</a:t>
            </a:r>
            <a:r>
              <a:rPr lang="pt-BR" sz="747" dirty="0" err="1">
                <a:solidFill>
                  <a:srgbClr val="013763"/>
                </a:solidFill>
              </a:rPr>
              <a:t>Distat</a:t>
            </a:r>
            <a:r>
              <a:rPr lang="pt-BR" sz="747" dirty="0">
                <a:solidFill>
                  <a:srgbClr val="013763"/>
                </a:solidFill>
              </a:rPr>
              <a:t>/CAC.</a:t>
            </a:r>
          </a:p>
        </p:txBody>
      </p:sp>
    </p:spTree>
    <p:extLst>
      <p:ext uri="{BB962C8B-B14F-4D97-AF65-F5344CB8AC3E}">
        <p14:creationId xmlns:p14="http://schemas.microsoft.com/office/powerpoint/2010/main" xmlns="" val="3792676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4883" y="982564"/>
            <a:ext cx="5137744" cy="374902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277639" y="118425"/>
            <a:ext cx="5644988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BRASILEIRA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69B74C1-1C44-4B06-B080-3982EC92E129}"/>
              </a:ext>
            </a:extLst>
          </p:cNvPr>
          <p:cNvSpPr/>
          <p:nvPr/>
        </p:nvSpPr>
        <p:spPr>
          <a:xfrm>
            <a:off x="1068999" y="4731586"/>
            <a:ext cx="3766546" cy="32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7" dirty="0">
                <a:solidFill>
                  <a:srgbClr val="013763"/>
                </a:solidFill>
              </a:rPr>
              <a:t>Fonte: IBGE. </a:t>
            </a:r>
          </a:p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7" dirty="0">
                <a:solidFill>
                  <a:srgbClr val="013763"/>
                </a:solidFill>
              </a:rPr>
              <a:t>Elaboração: SEI/</a:t>
            </a:r>
            <a:r>
              <a:rPr lang="pt-BR" sz="747" dirty="0" err="1">
                <a:solidFill>
                  <a:srgbClr val="013763"/>
                </a:solidFill>
              </a:rPr>
              <a:t>Distat</a:t>
            </a:r>
            <a:r>
              <a:rPr lang="pt-BR" sz="747" dirty="0">
                <a:solidFill>
                  <a:srgbClr val="013763"/>
                </a:solidFill>
              </a:rPr>
              <a:t>/CAC.</a:t>
            </a:r>
          </a:p>
        </p:txBody>
      </p:sp>
      <p:pic>
        <p:nvPicPr>
          <p:cNvPr id="26" name="Picture 26" descr="Resultado de imagem para seta icon png">
            <a:extLst>
              <a:ext uri="{FF2B5EF4-FFF2-40B4-BE49-F238E27FC236}">
                <a16:creationId xmlns="" xmlns:a16="http://schemas.microsoft.com/office/drawing/2014/main" id="{9F4B7696-C32A-46CC-A656-6628A2C7E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961802" y="1516013"/>
            <a:ext cx="734458" cy="81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="" xmlns:a16="http://schemas.microsoft.com/office/drawing/2014/main" id="{C7DC9786-E1A4-4F1E-B322-89301E3A7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136" y="1495093"/>
            <a:ext cx="2039519" cy="197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tângulo 22"/>
          <p:cNvSpPr/>
          <p:nvPr/>
        </p:nvSpPr>
        <p:spPr>
          <a:xfrm>
            <a:off x="3959826" y="2631948"/>
            <a:ext cx="9050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Part. 7,1%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3930490" y="3042128"/>
            <a:ext cx="9050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Part. 23,4%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3930490" y="3465256"/>
            <a:ext cx="9050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Part. 69,5%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6119902" y="2697624"/>
            <a:ext cx="9050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Part. 63,4%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6119902" y="3107744"/>
            <a:ext cx="9050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Part. 19,1%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6091083" y="3580671"/>
            <a:ext cx="9050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Part. 17,1%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6119902" y="3972835"/>
            <a:ext cx="9050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Part. 17,8%</a:t>
            </a:r>
          </a:p>
        </p:txBody>
      </p:sp>
      <p:sp>
        <p:nvSpPr>
          <p:cNvPr id="31" name="Retângulo 30"/>
          <p:cNvSpPr/>
          <p:nvPr/>
        </p:nvSpPr>
        <p:spPr>
          <a:xfrm>
            <a:off x="6119902" y="4431226"/>
            <a:ext cx="9050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Part. (17,5%)</a:t>
            </a:r>
          </a:p>
        </p:txBody>
      </p:sp>
    </p:spTree>
    <p:extLst>
      <p:ext uri="{BB962C8B-B14F-4D97-AF65-F5344CB8AC3E}">
        <p14:creationId xmlns:p14="http://schemas.microsoft.com/office/powerpoint/2010/main" xmlns="" val="1398841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46">
            <a:extLst>
              <a:ext uri="{FF2B5EF4-FFF2-40B4-BE49-F238E27FC236}">
                <a16:creationId xmlns="" xmlns:a16="http://schemas.microsoft.com/office/drawing/2014/main" id="{290555BB-54F0-4566-91F3-7D0707783F75}"/>
              </a:ext>
            </a:extLst>
          </p:cNvPr>
          <p:cNvSpPr/>
          <p:nvPr/>
        </p:nvSpPr>
        <p:spPr>
          <a:xfrm>
            <a:off x="1160006" y="4791904"/>
            <a:ext cx="3659976" cy="3229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  <a:ea typeface="Calibri" panose="020F0502020204030204" pitchFamily="34" charset="0"/>
              </a:rPr>
              <a:t>Fonte: CAGED. (*) Com as declarações fora do prazo até o mês de janeiro/2026. </a:t>
            </a:r>
          </a:p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1485303" y="680081"/>
            <a:ext cx="610453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ctr">
              <a:lnSpc>
                <a:spcPct val="150000"/>
              </a:lnSpc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Saldo do emprego </a:t>
            </a:r>
            <a:r>
              <a:rPr lang="pt-B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formal (Brasil):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2024 - 2026 </a:t>
            </a:r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5F11EAEF-07B5-4D31-A5C6-BEF1EB22877C}"/>
              </a:ext>
            </a:extLst>
          </p:cNvPr>
          <p:cNvSpPr txBox="1"/>
          <p:nvPr/>
        </p:nvSpPr>
        <p:spPr>
          <a:xfrm>
            <a:off x="2034331" y="202918"/>
            <a:ext cx="5888663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</a:t>
            </a: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BRASILEIRA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="" xmlns:a16="http://schemas.microsoft.com/office/drawing/2014/main" id="{1DAA105D-B4A4-48EB-9BFF-7D78E47DAD81}"/>
              </a:ext>
            </a:extLst>
          </p:cNvPr>
          <p:cNvSpPr/>
          <p:nvPr/>
        </p:nvSpPr>
        <p:spPr>
          <a:xfrm>
            <a:off x="5145554" y="3426492"/>
            <a:ext cx="1917797" cy="73930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Ano 2025</a:t>
            </a:r>
          </a:p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1.270.545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="" xmlns:a16="http://schemas.microsoft.com/office/drawing/2014/main" id="{4569099B-6A94-43DD-8C13-89E261F2271F}"/>
              </a:ext>
            </a:extLst>
          </p:cNvPr>
          <p:cNvSpPr/>
          <p:nvPr/>
        </p:nvSpPr>
        <p:spPr>
          <a:xfrm>
            <a:off x="1831952" y="3410829"/>
            <a:ext cx="1836771" cy="73930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Ano 2024</a:t>
            </a:r>
          </a:p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1.677.825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="" xmlns:a16="http://schemas.microsoft.com/office/drawing/2014/main" id="{4569099B-6A94-43DD-8C13-89E261F2271F}"/>
              </a:ext>
            </a:extLst>
          </p:cNvPr>
          <p:cNvSpPr/>
          <p:nvPr/>
        </p:nvSpPr>
        <p:spPr>
          <a:xfrm>
            <a:off x="7623530" y="2379048"/>
            <a:ext cx="999038" cy="5078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35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Jan.:2026</a:t>
            </a:r>
          </a:p>
          <a:p>
            <a:pPr algn="ctr"/>
            <a:r>
              <a:rPr lang="pt-BR" sz="135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112.334</a:t>
            </a:r>
          </a:p>
        </p:txBody>
      </p:sp>
      <p:pic>
        <p:nvPicPr>
          <p:cNvPr id="25" name="Picture 26" descr="Resultado de imagem para seta icon png">
            <a:extLst>
              <a:ext uri="{FF2B5EF4-FFF2-40B4-BE49-F238E27FC236}">
                <a16:creationId xmlns="" xmlns:a16="http://schemas.microsoft.com/office/drawing/2014/main" id="{9F4B7696-C32A-46CC-A656-6628A2C7E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244202" y="3331823"/>
            <a:ext cx="734458" cy="81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2114" y="1032902"/>
            <a:ext cx="6941531" cy="376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668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46">
            <a:extLst>
              <a:ext uri="{FF2B5EF4-FFF2-40B4-BE49-F238E27FC236}">
                <a16:creationId xmlns="" xmlns:a16="http://schemas.microsoft.com/office/drawing/2014/main" id="{290555BB-54F0-4566-91F3-7D0707783F75}"/>
              </a:ext>
            </a:extLst>
          </p:cNvPr>
          <p:cNvSpPr/>
          <p:nvPr/>
        </p:nvSpPr>
        <p:spPr>
          <a:xfrm>
            <a:off x="1291702" y="4765030"/>
            <a:ext cx="3693640" cy="3229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  <a:ea typeface="Calibri" panose="020F0502020204030204" pitchFamily="34" charset="0"/>
              </a:rPr>
              <a:t>Fonte: CAGED. (*) Com as declarações fora do prazo até o mês dezembro/2025. </a:t>
            </a:r>
          </a:p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1216058" y="680080"/>
            <a:ext cx="643850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ctr">
              <a:lnSpc>
                <a:spcPct val="150000"/>
              </a:lnSpc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Saldo trimestral do emprego </a:t>
            </a:r>
            <a:r>
              <a:rPr lang="pt-B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formal (Brasil):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2024 - 2025 </a:t>
            </a:r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5F11EAEF-07B5-4D31-A5C6-BEF1EB22877C}"/>
              </a:ext>
            </a:extLst>
          </p:cNvPr>
          <p:cNvSpPr txBox="1"/>
          <p:nvPr/>
        </p:nvSpPr>
        <p:spPr>
          <a:xfrm>
            <a:off x="2034331" y="202918"/>
            <a:ext cx="5888663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</a:t>
            </a: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BRASILEIRA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6829" y="1190451"/>
            <a:ext cx="6089717" cy="357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0414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46">
            <a:extLst>
              <a:ext uri="{FF2B5EF4-FFF2-40B4-BE49-F238E27FC236}">
                <a16:creationId xmlns="" xmlns:a16="http://schemas.microsoft.com/office/drawing/2014/main" id="{290555BB-54F0-4566-91F3-7D0707783F75}"/>
              </a:ext>
            </a:extLst>
          </p:cNvPr>
          <p:cNvSpPr/>
          <p:nvPr/>
        </p:nvSpPr>
        <p:spPr>
          <a:xfrm>
            <a:off x="1291702" y="4765030"/>
            <a:ext cx="1503938" cy="3229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  <a:ea typeface="Calibri" panose="020F0502020204030204" pitchFamily="34" charset="0"/>
              </a:rPr>
              <a:t>Fonte: IBGE. PNAD Contínua.</a:t>
            </a:r>
          </a:p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1504748" y="853448"/>
            <a:ext cx="637016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ctr">
              <a:lnSpc>
                <a:spcPct val="150000"/>
              </a:lnSpc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Taxa de Desemprego trimestral (Brasil) (%): 2024 - 2025 </a:t>
            </a:r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5F11EAEF-07B5-4D31-A5C6-BEF1EB22877C}"/>
              </a:ext>
            </a:extLst>
          </p:cNvPr>
          <p:cNvSpPr txBox="1"/>
          <p:nvPr/>
        </p:nvSpPr>
        <p:spPr>
          <a:xfrm>
            <a:off x="2034331" y="202918"/>
            <a:ext cx="5888663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</a:t>
            </a: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BRASILEIRA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1702" y="1107363"/>
            <a:ext cx="6699602" cy="386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142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6888" y="823412"/>
            <a:ext cx="5004010" cy="3490575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544737" y="165896"/>
            <a:ext cx="5269815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BRASILEIRA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69B74C1-1C44-4B06-B080-3982EC92E129}"/>
              </a:ext>
            </a:extLst>
          </p:cNvPr>
          <p:cNvSpPr/>
          <p:nvPr/>
        </p:nvSpPr>
        <p:spPr>
          <a:xfrm>
            <a:off x="1472684" y="4708745"/>
            <a:ext cx="3766546" cy="32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7" dirty="0"/>
              <a:t>Fonte: IBGE. </a:t>
            </a:r>
          </a:p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7" dirty="0"/>
              <a:t>Elaboração: SEI/</a:t>
            </a:r>
            <a:r>
              <a:rPr lang="pt-BR" sz="747" dirty="0" err="1"/>
              <a:t>Distat</a:t>
            </a:r>
            <a:r>
              <a:rPr lang="pt-BR" sz="747" dirty="0"/>
              <a:t>/CAC.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D507B5EF-3A2C-435C-82C2-C82BD65377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28146"/>
          <a:stretch/>
        </p:blipFill>
        <p:spPr>
          <a:xfrm>
            <a:off x="2716886" y="4313987"/>
            <a:ext cx="4993926" cy="298981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="" xmlns:a16="http://schemas.microsoft.com/office/drawing/2014/main" id="{C7DC9786-E1A4-4F1E-B322-89301E3A7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4664" y="2038296"/>
            <a:ext cx="1280077" cy="123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8034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508207" y="2166666"/>
            <a:ext cx="6346854" cy="996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2626" b="1" dirty="0">
                <a:solidFill>
                  <a:srgbClr val="013763"/>
                </a:solidFill>
                <a:latin typeface="Arial" pitchFamily="34" charset="0"/>
                <a:cs typeface="Arial" pitchFamily="34" charset="0"/>
              </a:rPr>
              <a:t>Retrospectiva da </a:t>
            </a:r>
          </a:p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2626" b="1" dirty="0">
                <a:solidFill>
                  <a:srgbClr val="013763"/>
                </a:solidFill>
                <a:latin typeface="Arial" pitchFamily="34" charset="0"/>
                <a:cs typeface="Arial" pitchFamily="34" charset="0"/>
              </a:rPr>
              <a:t>Economia </a:t>
            </a:r>
            <a:r>
              <a:rPr lang="pt-BR" altLang="pt-BR" sz="3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BAIANA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197188" y="2261116"/>
            <a:ext cx="1053427" cy="66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ct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3751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xmlns="" val="2840552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AA674749-8BF8-472F-B46E-6BDA72F317AA}"/>
              </a:ext>
            </a:extLst>
          </p:cNvPr>
          <p:cNvSpPr txBox="1"/>
          <p:nvPr/>
        </p:nvSpPr>
        <p:spPr>
          <a:xfrm>
            <a:off x="2270233" y="181503"/>
            <a:ext cx="5644988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BAIANA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09" y="2262563"/>
            <a:ext cx="1250670" cy="129235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42" y="896803"/>
            <a:ext cx="6468868" cy="3857561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953472" y="4432022"/>
            <a:ext cx="2535901" cy="322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85027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AA674749-8BF8-472F-B46E-6BDA72F317AA}"/>
              </a:ext>
            </a:extLst>
          </p:cNvPr>
          <p:cNvSpPr txBox="1"/>
          <p:nvPr/>
        </p:nvSpPr>
        <p:spPr>
          <a:xfrm>
            <a:off x="2270233" y="181503"/>
            <a:ext cx="5644988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BAIANA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2678" y="848617"/>
            <a:ext cx="7481818" cy="378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2536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="" xmlns:a16="http://schemas.microsoft.com/office/drawing/2014/main" id="{6EEFD7A0-5258-4E93-ABB6-607B53DFD21C}"/>
              </a:ext>
            </a:extLst>
          </p:cNvPr>
          <p:cNvSpPr txBox="1"/>
          <p:nvPr/>
        </p:nvSpPr>
        <p:spPr>
          <a:xfrm>
            <a:off x="3039204" y="1400477"/>
            <a:ext cx="4591903" cy="2551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BR" sz="2626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Vendas externas</a:t>
            </a:r>
            <a:r>
              <a:rPr lang="pt-BR" sz="2626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do estado alcançaram US$ 11,629 bilhões, com retração de </a:t>
            </a:r>
            <a:r>
              <a:rPr lang="pt-BR" sz="2626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2,3%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abaixo aos US$ 11,902 bilhões do ano anterior, impactadas pelo efeito preço.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3004691" y="1221981"/>
            <a:ext cx="4697572" cy="307664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34" name="CaixaDeTexto 33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736820" y="121799"/>
            <a:ext cx="4978489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BAIANA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69B74C1-1C44-4B06-B080-3982EC92E129}"/>
              </a:ext>
            </a:extLst>
          </p:cNvPr>
          <p:cNvSpPr/>
          <p:nvPr/>
        </p:nvSpPr>
        <p:spPr>
          <a:xfrm>
            <a:off x="1359227" y="4708744"/>
            <a:ext cx="1935908" cy="32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7" dirty="0"/>
              <a:t>Fonte: MDIC. </a:t>
            </a:r>
          </a:p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7" dirty="0"/>
              <a:t>Elaboração: SEI/</a:t>
            </a:r>
            <a:r>
              <a:rPr lang="pt-BR" sz="747" dirty="0" err="1"/>
              <a:t>Distat</a:t>
            </a:r>
            <a:r>
              <a:rPr lang="pt-BR" sz="747" dirty="0"/>
              <a:t>/CAC.</a:t>
            </a:r>
          </a:p>
        </p:txBody>
      </p:sp>
      <p:pic>
        <p:nvPicPr>
          <p:cNvPr id="27" name="Picture 26" descr="Resultado de imagem para seta icon png">
            <a:extLst>
              <a:ext uri="{FF2B5EF4-FFF2-40B4-BE49-F238E27FC236}">
                <a16:creationId xmlns="" xmlns:a16="http://schemas.microsoft.com/office/drawing/2014/main" id="{E9335DAD-3C00-46DA-A137-50189BFEB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667294" y="3369702"/>
            <a:ext cx="734458" cy="81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6072" y="2052773"/>
            <a:ext cx="1202825" cy="120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3627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aixaDeTexto 23">
            <a:extLst>
              <a:ext uri="{FF2B5EF4-FFF2-40B4-BE49-F238E27FC236}">
                <a16:creationId xmlns="" xmlns:a16="http://schemas.microsoft.com/office/drawing/2014/main" id="{6EEFD7A0-5258-4E93-ABB6-607B53DFD21C}"/>
              </a:ext>
            </a:extLst>
          </p:cNvPr>
          <p:cNvSpPr txBox="1"/>
          <p:nvPr/>
        </p:nvSpPr>
        <p:spPr>
          <a:xfrm>
            <a:off x="2604716" y="1271116"/>
            <a:ext cx="5044712" cy="3347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Em 2025, de acordo com os dados do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Caged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o montante de </a:t>
            </a:r>
            <a:r>
              <a:rPr lang="pt-BR" sz="2626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Empregos formais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 estado se ampliou, fruto do surgimento de </a:t>
            </a:r>
            <a:r>
              <a:rPr lang="pt-BR" sz="2626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94.308</a:t>
            </a:r>
            <a:r>
              <a:rPr lang="pt-BR" sz="2626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novos postos de trabalho.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 ano a </a:t>
            </a:r>
            <a:r>
              <a:rPr lang="pt-BR" sz="2626" b="1" dirty="0">
                <a:latin typeface="Arial" panose="020B0604020202020204" pitchFamily="34" charset="0"/>
                <a:cs typeface="Arial" panose="020B0604020202020204" pitchFamily="34" charset="0"/>
              </a:rPr>
              <a:t>Taxa desocupação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foi de </a:t>
            </a:r>
            <a:r>
              <a:rPr lang="pt-BR" sz="2626" b="1" dirty="0" smtClean="0">
                <a:latin typeface="Arial" panose="020B0604020202020204" pitchFamily="34" charset="0"/>
                <a:cs typeface="Arial" panose="020B0604020202020204" pitchFamily="34" charset="0"/>
              </a:rPr>
              <a:t>8,7%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tângulo 29"/>
          <p:cNvSpPr/>
          <p:nvPr/>
        </p:nvSpPr>
        <p:spPr>
          <a:xfrm>
            <a:off x="2575905" y="1221981"/>
            <a:ext cx="5185025" cy="334839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34" name="CaixaDeTexto 33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625602" y="210073"/>
            <a:ext cx="513532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BAIANA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69B74C1-1C44-4B06-B080-3982EC92E129}"/>
              </a:ext>
            </a:extLst>
          </p:cNvPr>
          <p:cNvSpPr/>
          <p:nvPr/>
        </p:nvSpPr>
        <p:spPr>
          <a:xfrm>
            <a:off x="1359227" y="4708744"/>
            <a:ext cx="2347800" cy="32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7" dirty="0"/>
              <a:t>Fonte: MTP e IBGE. </a:t>
            </a:r>
          </a:p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7" dirty="0"/>
              <a:t>Elaboração: SEI/</a:t>
            </a:r>
            <a:r>
              <a:rPr lang="pt-BR" sz="747" dirty="0" err="1"/>
              <a:t>Distat</a:t>
            </a:r>
            <a:r>
              <a:rPr lang="pt-BR" sz="747" dirty="0"/>
              <a:t>/CAC.</a:t>
            </a:r>
          </a:p>
        </p:txBody>
      </p:sp>
      <p:pic>
        <p:nvPicPr>
          <p:cNvPr id="27" name="Picture 26" descr="Resultado de imagem para seta icon png">
            <a:extLst>
              <a:ext uri="{FF2B5EF4-FFF2-40B4-BE49-F238E27FC236}">
                <a16:creationId xmlns="" xmlns:a16="http://schemas.microsoft.com/office/drawing/2014/main" id="{E9335DAD-3C00-46DA-A137-50189BFEB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735672" y="2390831"/>
            <a:ext cx="734458" cy="81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Elipse 21">
            <a:extLst>
              <a:ext uri="{FF2B5EF4-FFF2-40B4-BE49-F238E27FC236}">
                <a16:creationId xmlns="" xmlns:a16="http://schemas.microsoft.com/office/drawing/2014/main" id="{584A65AE-844E-46A0-8492-CC93963633A2}"/>
              </a:ext>
            </a:extLst>
          </p:cNvPr>
          <p:cNvSpPr/>
          <p:nvPr/>
        </p:nvSpPr>
        <p:spPr>
          <a:xfrm>
            <a:off x="1659881" y="1469566"/>
            <a:ext cx="810250" cy="81025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pic>
        <p:nvPicPr>
          <p:cNvPr id="25" name="Imagem 24" descr="576-5761790_monitoring-and-resolution-construction-worker-icon-png.png">
            <a:extLst>
              <a:ext uri="{FF2B5EF4-FFF2-40B4-BE49-F238E27FC236}">
                <a16:creationId xmlns="" xmlns:a16="http://schemas.microsoft.com/office/drawing/2014/main" id="{72D0BA70-3A10-4F72-87A0-9587844BA9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40000" contrast="40000"/>
          </a:blip>
          <a:stretch>
            <a:fillRect/>
          </a:stretch>
        </p:blipFill>
        <p:spPr>
          <a:xfrm>
            <a:off x="1794467" y="1612756"/>
            <a:ext cx="559802" cy="56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651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46">
            <a:extLst>
              <a:ext uri="{FF2B5EF4-FFF2-40B4-BE49-F238E27FC236}">
                <a16:creationId xmlns="" xmlns:a16="http://schemas.microsoft.com/office/drawing/2014/main" id="{290555BB-54F0-4566-91F3-7D0707783F75}"/>
              </a:ext>
            </a:extLst>
          </p:cNvPr>
          <p:cNvSpPr/>
          <p:nvPr/>
        </p:nvSpPr>
        <p:spPr>
          <a:xfrm>
            <a:off x="1291702" y="4765030"/>
            <a:ext cx="1503938" cy="3229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  <a:ea typeface="Calibri" panose="020F0502020204030204" pitchFamily="34" charset="0"/>
              </a:rPr>
              <a:t>Fonte: IBGE. PNAD Contínua.</a:t>
            </a:r>
          </a:p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1504748" y="853448"/>
            <a:ext cx="637016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ctr">
              <a:lnSpc>
                <a:spcPct val="150000"/>
              </a:lnSpc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Taxa de Desemprego trimestral (</a:t>
            </a:r>
            <a:r>
              <a:rPr lang="pt-B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Bahia)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(%): 2024 - 2025 </a:t>
            </a:r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5F11EAEF-07B5-4D31-A5C6-BEF1EB22877C}"/>
              </a:ext>
            </a:extLst>
          </p:cNvPr>
          <p:cNvSpPr txBox="1"/>
          <p:nvPr/>
        </p:nvSpPr>
        <p:spPr>
          <a:xfrm>
            <a:off x="2648932" y="202918"/>
            <a:ext cx="527406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</a:t>
            </a: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BAIANA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66887" y="1225486"/>
            <a:ext cx="6165129" cy="354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061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7430" y="823168"/>
            <a:ext cx="7787949" cy="4025373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102046" y="711716"/>
            <a:ext cx="519871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ctr"/>
            <a:r>
              <a:rPr lang="pt-BR" sz="15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ICMS (%) na Bahia </a:t>
            </a:r>
          </a:p>
          <a:p>
            <a:pPr indent="-257237" algn="ctr"/>
            <a:r>
              <a:rPr lang="pt-BR" sz="15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janeiro de 2024 a janeiro de 2026</a:t>
            </a:r>
            <a:endParaRPr lang="pt-BR" sz="15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="" xmlns:a16="http://schemas.microsoft.com/office/drawing/2014/main" id="{A69B74C1-1C44-4B06-B080-3982EC92E129}"/>
              </a:ext>
            </a:extLst>
          </p:cNvPr>
          <p:cNvSpPr/>
          <p:nvPr/>
        </p:nvSpPr>
        <p:spPr>
          <a:xfrm>
            <a:off x="1359225" y="4645176"/>
            <a:ext cx="5925042" cy="322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9" dirty="0"/>
              <a:t>Fonte: Sefaz.  Nota: Variação Nominal. </a:t>
            </a:r>
          </a:p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9" dirty="0"/>
              <a:t>Elaboração: SEI/</a:t>
            </a:r>
            <a:r>
              <a:rPr lang="pt-BR" sz="749" dirty="0" err="1"/>
              <a:t>Distat</a:t>
            </a:r>
            <a:r>
              <a:rPr lang="pt-BR" sz="749" dirty="0"/>
              <a:t>/CAC. </a:t>
            </a:r>
          </a:p>
        </p:txBody>
      </p:sp>
      <p:pic>
        <p:nvPicPr>
          <p:cNvPr id="19" name="Picture 26" descr="Resultado de imagem para seta icon png">
            <a:extLst>
              <a:ext uri="{FF2B5EF4-FFF2-40B4-BE49-F238E27FC236}">
                <a16:creationId xmlns="" xmlns:a16="http://schemas.microsoft.com/office/drawing/2014/main" id="{0FC97890-14C3-46D5-9B56-97D1D5194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748599" y="1842002"/>
            <a:ext cx="566784" cy="63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lipse 19">
            <a:extLst>
              <a:ext uri="{FF2B5EF4-FFF2-40B4-BE49-F238E27FC236}">
                <a16:creationId xmlns="" xmlns:a16="http://schemas.microsoft.com/office/drawing/2014/main" id="{E56E922C-D4BA-4DEA-9ACB-AFAFBB3251ED}"/>
              </a:ext>
            </a:extLst>
          </p:cNvPr>
          <p:cNvSpPr/>
          <p:nvPr/>
        </p:nvSpPr>
        <p:spPr>
          <a:xfrm>
            <a:off x="552668" y="3935884"/>
            <a:ext cx="675207" cy="67520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pic>
        <p:nvPicPr>
          <p:cNvPr id="21" name="Imagem 20" descr="2d49e9bca7b675ae35300a2dd617e1aa.png">
            <a:extLst>
              <a:ext uri="{FF2B5EF4-FFF2-40B4-BE49-F238E27FC236}">
                <a16:creationId xmlns="" xmlns:a16="http://schemas.microsoft.com/office/drawing/2014/main" id="{F186AA6D-A69A-4919-A06E-0414B0A05B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40000" contrast="40000"/>
          </a:blip>
          <a:stretch>
            <a:fillRect/>
          </a:stretch>
        </p:blipFill>
        <p:spPr>
          <a:xfrm>
            <a:off x="596849" y="3980065"/>
            <a:ext cx="586843" cy="586843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="" xmlns:a16="http://schemas.microsoft.com/office/drawing/2014/main" id="{5F11EAEF-07B5-4D31-A5C6-BEF1EB22877C}"/>
              </a:ext>
            </a:extLst>
          </p:cNvPr>
          <p:cNvSpPr txBox="1"/>
          <p:nvPr/>
        </p:nvSpPr>
        <p:spPr>
          <a:xfrm>
            <a:off x="2647513" y="102018"/>
            <a:ext cx="527406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Retrospectiva da </a:t>
            </a: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BAIANA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587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576139" y="2223508"/>
            <a:ext cx="6346854" cy="996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2626" b="1" dirty="0">
                <a:latin typeface="Arial" pitchFamily="34" charset="0"/>
                <a:cs typeface="Arial" pitchFamily="34" charset="0"/>
              </a:rPr>
              <a:t>Perspectivas </a:t>
            </a:r>
          </a:p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3000" b="1" dirty="0">
                <a:latin typeface="Arial" pitchFamily="34" charset="0"/>
                <a:cs typeface="Arial" pitchFamily="34" charset="0"/>
              </a:rPr>
              <a:t>Economia </a:t>
            </a:r>
            <a:r>
              <a:rPr lang="pt-BR" altLang="pt-BR" sz="3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Mundial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107143" y="2195926"/>
            <a:ext cx="1161502" cy="66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ct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3751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xmlns="" val="3819048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aixaDeTexto 50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683977" y="206037"/>
            <a:ext cx="520003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Perspectivas da Economia </a:t>
            </a:r>
            <a:r>
              <a:rPr lang="pt-BR" sz="2251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MUNDIAL</a:t>
            </a:r>
            <a:endParaRPr lang="pt-BR" sz="2251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588162BE-60B6-4E30-8790-9C4186977DC5}"/>
              </a:ext>
            </a:extLst>
          </p:cNvPr>
          <p:cNvSpPr txBox="1"/>
          <p:nvPr/>
        </p:nvSpPr>
        <p:spPr>
          <a:xfrm>
            <a:off x="701281" y="4766955"/>
            <a:ext cx="1512635" cy="207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/>
          </a:p>
        </p:txBody>
      </p:sp>
      <p:sp>
        <p:nvSpPr>
          <p:cNvPr id="61" name="Retângulo 60">
            <a:extLst>
              <a:ext uri="{FF2B5EF4-FFF2-40B4-BE49-F238E27FC236}">
                <a16:creationId xmlns="" xmlns:a16="http://schemas.microsoft.com/office/drawing/2014/main" id="{619104A8-1CB8-49E1-B91A-F234B17AF6C1}"/>
              </a:ext>
            </a:extLst>
          </p:cNvPr>
          <p:cNvSpPr/>
          <p:nvPr/>
        </p:nvSpPr>
        <p:spPr>
          <a:xfrm>
            <a:off x="678730" y="989057"/>
            <a:ext cx="7136218" cy="356073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49" name="CaixaDeTexto 48">
            <a:extLst>
              <a:ext uri="{FF2B5EF4-FFF2-40B4-BE49-F238E27FC236}">
                <a16:creationId xmlns="" xmlns:a16="http://schemas.microsoft.com/office/drawing/2014/main" id="{B6374281-7741-4ED8-7363-4FC15EF061E0}"/>
              </a:ext>
            </a:extLst>
          </p:cNvPr>
          <p:cNvSpPr txBox="1"/>
          <p:nvPr/>
        </p:nvSpPr>
        <p:spPr>
          <a:xfrm>
            <a:off x="632220" y="564277"/>
            <a:ext cx="366607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dirty="0"/>
              <a:t>Ampliação da Incerteza Global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="" xmlns:a16="http://schemas.microsoft.com/office/drawing/2014/main" id="{B6374281-7741-4ED8-7363-4FC15EF061E0}"/>
              </a:ext>
            </a:extLst>
          </p:cNvPr>
          <p:cNvSpPr txBox="1"/>
          <p:nvPr/>
        </p:nvSpPr>
        <p:spPr>
          <a:xfrm>
            <a:off x="633628" y="2769426"/>
            <a:ext cx="3959310" cy="1685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26" dirty="0" smtClean="0">
                <a:latin typeface="Calibri (Corpo)"/>
              </a:rPr>
              <a:t>A </a:t>
            </a:r>
            <a:r>
              <a:rPr lang="pt-BR" sz="1726" dirty="0">
                <a:latin typeface="Calibri (Corpo)"/>
              </a:rPr>
              <a:t>cautela do </a:t>
            </a:r>
            <a:r>
              <a:rPr lang="pt-BR" sz="1726" dirty="0" err="1">
                <a:latin typeface="Calibri (Corpo)"/>
              </a:rPr>
              <a:t>Fed</a:t>
            </a:r>
            <a:r>
              <a:rPr lang="pt-BR" sz="1726" dirty="0">
                <a:latin typeface="Calibri (Corpo)"/>
              </a:rPr>
              <a:t> justificada pelos efeitos da maior incerteza sobre a atividade, o efeito final da incerteza irá se sobrepor ao inflacionário.</a:t>
            </a:r>
          </a:p>
        </p:txBody>
      </p:sp>
      <p:sp>
        <p:nvSpPr>
          <p:cNvPr id="2" name="Retângulo 1"/>
          <p:cNvSpPr/>
          <p:nvPr/>
        </p:nvSpPr>
        <p:spPr>
          <a:xfrm>
            <a:off x="4835003" y="2861931"/>
            <a:ext cx="304900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350" b="1" dirty="0"/>
              <a:t>Projeção do FMI para o PIB 2026</a:t>
            </a:r>
          </a:p>
        </p:txBody>
      </p:sp>
      <p:pic>
        <p:nvPicPr>
          <p:cNvPr id="16" name="Imagem 15" descr="usa-icon-png-1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00388" y="3298010"/>
            <a:ext cx="810452" cy="810452"/>
          </a:xfrm>
          <a:prstGeom prst="rect">
            <a:avLst/>
          </a:prstGeom>
        </p:spPr>
      </p:pic>
      <p:sp>
        <p:nvSpPr>
          <p:cNvPr id="18" name="Retângulo 17"/>
          <p:cNvSpPr/>
          <p:nvPr/>
        </p:nvSpPr>
        <p:spPr>
          <a:xfrm>
            <a:off x="6245865" y="4072085"/>
            <a:ext cx="905055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2,4%</a:t>
            </a:r>
            <a:endParaRPr lang="pt-BR" sz="15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6" descr="Resultado de imagem para seta icon 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5887" y="3857246"/>
            <a:ext cx="668540" cy="74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5056444" y="3381458"/>
            <a:ext cx="112213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350" dirty="0"/>
              <a:t>Estados Unidos</a:t>
            </a:r>
          </a:p>
        </p:txBody>
      </p:sp>
      <p:sp>
        <p:nvSpPr>
          <p:cNvPr id="3" name="Retângulo 2"/>
          <p:cNvSpPr/>
          <p:nvPr/>
        </p:nvSpPr>
        <p:spPr>
          <a:xfrm>
            <a:off x="701281" y="1042735"/>
            <a:ext cx="7136218" cy="1420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1726" dirty="0">
              <a:latin typeface="Calibri (Corpo)"/>
            </a:endParaRPr>
          </a:p>
          <a:p>
            <a:pPr marL="257237" indent="-257237" algn="just">
              <a:buFont typeface="Wingdings" panose="05000000000000000000" pitchFamily="2" charset="2"/>
              <a:buChar char="ü"/>
            </a:pPr>
            <a:r>
              <a:rPr lang="pt-BR" sz="1726" dirty="0">
                <a:latin typeface="Calibri (Corpo)"/>
              </a:rPr>
              <a:t>A Guerra dos EUA e Irã sem definição;</a:t>
            </a:r>
          </a:p>
          <a:p>
            <a:pPr marL="257237" indent="-257237" algn="just">
              <a:buFont typeface="Wingdings" panose="05000000000000000000" pitchFamily="2" charset="2"/>
              <a:buChar char="ü"/>
            </a:pPr>
            <a:endParaRPr lang="pt-BR" sz="1726" dirty="0">
              <a:latin typeface="Calibri (Corpo)"/>
            </a:endParaRPr>
          </a:p>
          <a:p>
            <a:pPr marL="257237" indent="-257237" algn="just">
              <a:buFont typeface="Wingdings" panose="05000000000000000000" pitchFamily="2" charset="2"/>
              <a:buChar char="ü"/>
            </a:pPr>
            <a:r>
              <a:rPr lang="pt-BR" sz="1726" dirty="0">
                <a:latin typeface="Calibri (Corpo)"/>
              </a:rPr>
              <a:t>O aumento da incerteza é o ponto crítico para a avaliação da performance futura do PIB;</a:t>
            </a:r>
          </a:p>
        </p:txBody>
      </p:sp>
    </p:spTree>
    <p:extLst>
      <p:ext uri="{BB962C8B-B14F-4D97-AF65-F5344CB8AC3E}">
        <p14:creationId xmlns:p14="http://schemas.microsoft.com/office/powerpoint/2010/main" xmlns="" val="210896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35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683977" y="206037"/>
            <a:ext cx="520003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Perspectivas da Economia </a:t>
            </a:r>
            <a:r>
              <a:rPr lang="pt-BR" sz="2251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MUNDIAL</a:t>
            </a:r>
            <a:endParaRPr lang="pt-BR" sz="2251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588162BE-60B6-4E30-8790-9C4186977DC5}"/>
              </a:ext>
            </a:extLst>
          </p:cNvPr>
          <p:cNvSpPr txBox="1"/>
          <p:nvPr/>
        </p:nvSpPr>
        <p:spPr>
          <a:xfrm>
            <a:off x="1294772" y="4765877"/>
            <a:ext cx="1512635" cy="207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/>
          </a:p>
        </p:txBody>
      </p:sp>
      <p:sp>
        <p:nvSpPr>
          <p:cNvPr id="61" name="Retângulo 60">
            <a:extLst>
              <a:ext uri="{FF2B5EF4-FFF2-40B4-BE49-F238E27FC236}">
                <a16:creationId xmlns="" xmlns:a16="http://schemas.microsoft.com/office/drawing/2014/main" id="{619104A8-1CB8-49E1-B91A-F234B17AF6C1}"/>
              </a:ext>
            </a:extLst>
          </p:cNvPr>
          <p:cNvSpPr/>
          <p:nvPr/>
        </p:nvSpPr>
        <p:spPr>
          <a:xfrm>
            <a:off x="1409787" y="989061"/>
            <a:ext cx="6405160" cy="356073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4" name="CaixaDeTexto 13">
            <a:extLst>
              <a:ext uri="{FF2B5EF4-FFF2-40B4-BE49-F238E27FC236}">
                <a16:creationId xmlns="" xmlns:a16="http://schemas.microsoft.com/office/drawing/2014/main" id="{B6374281-7741-4ED8-7363-4FC15EF061E0}"/>
              </a:ext>
            </a:extLst>
          </p:cNvPr>
          <p:cNvSpPr txBox="1"/>
          <p:nvPr/>
        </p:nvSpPr>
        <p:spPr>
          <a:xfrm>
            <a:off x="1373930" y="2560592"/>
            <a:ext cx="34839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dirty="0">
              <a:latin typeface="Calibri (Corpo)"/>
            </a:endParaRPr>
          </a:p>
          <a:p>
            <a:pPr marL="257237" indent="-257237" algn="just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Some-se a isso a perspectiva de aplicação de tarifas comerciais pelos EUA sobre o continente.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4854806" y="2823445"/>
            <a:ext cx="296014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350" b="1" dirty="0"/>
              <a:t>Projeção do FMI para o PIB 2026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6245865" y="4072085"/>
            <a:ext cx="905055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1,3%</a:t>
            </a:r>
            <a:endParaRPr lang="pt-BR" sz="15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6" descr="Resultado de imagem para seta icon 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5887" y="3857246"/>
            <a:ext cx="668540" cy="74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5056444" y="3381458"/>
            <a:ext cx="112213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350" dirty="0"/>
              <a:t>Área do Euro</a:t>
            </a:r>
          </a:p>
        </p:txBody>
      </p:sp>
      <p:sp>
        <p:nvSpPr>
          <p:cNvPr id="3" name="Retângulo 2"/>
          <p:cNvSpPr/>
          <p:nvPr/>
        </p:nvSpPr>
        <p:spPr>
          <a:xfrm>
            <a:off x="1409787" y="1125389"/>
            <a:ext cx="624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237" indent="-257237" algn="just"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O cenário base ainda é de baixo crescimento e continuidade do corte de juros na região;</a:t>
            </a:r>
          </a:p>
          <a:p>
            <a:pPr marL="257237" indent="-257237" algn="just">
              <a:buFont typeface="Wingdings" panose="05000000000000000000" pitchFamily="2" charset="2"/>
              <a:buChar char="ü"/>
            </a:pPr>
            <a:endParaRPr lang="pt-BR" dirty="0">
              <a:latin typeface="Calibri (Corpo)"/>
            </a:endParaRPr>
          </a:p>
          <a:p>
            <a:pPr marL="257237" indent="-257237" algn="just"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Divergências com o Governo americano;</a:t>
            </a:r>
          </a:p>
        </p:txBody>
      </p:sp>
      <p:pic>
        <p:nvPicPr>
          <p:cNvPr id="21" name="Imagem 20" descr="european_union_6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35268" y="3224799"/>
            <a:ext cx="1060429" cy="79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731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35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683977" y="206037"/>
            <a:ext cx="520003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Perspectivas da Economia </a:t>
            </a:r>
            <a:r>
              <a:rPr lang="pt-BR" sz="2251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MUNDIAL</a:t>
            </a:r>
            <a:endParaRPr lang="pt-BR" sz="2251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588162BE-60B6-4E30-8790-9C4186977DC5}"/>
              </a:ext>
            </a:extLst>
          </p:cNvPr>
          <p:cNvSpPr txBox="1"/>
          <p:nvPr/>
        </p:nvSpPr>
        <p:spPr>
          <a:xfrm>
            <a:off x="1294772" y="4765877"/>
            <a:ext cx="1512635" cy="207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/>
          </a:p>
        </p:txBody>
      </p:sp>
      <p:sp>
        <p:nvSpPr>
          <p:cNvPr id="61" name="Retângulo 60">
            <a:extLst>
              <a:ext uri="{FF2B5EF4-FFF2-40B4-BE49-F238E27FC236}">
                <a16:creationId xmlns="" xmlns:a16="http://schemas.microsoft.com/office/drawing/2014/main" id="{619104A8-1CB8-49E1-B91A-F234B17AF6C1}"/>
              </a:ext>
            </a:extLst>
          </p:cNvPr>
          <p:cNvSpPr/>
          <p:nvPr/>
        </p:nvSpPr>
        <p:spPr>
          <a:xfrm>
            <a:off x="1409787" y="989061"/>
            <a:ext cx="6405160" cy="356073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3" name="Retângulo 2"/>
          <p:cNvSpPr/>
          <p:nvPr/>
        </p:nvSpPr>
        <p:spPr>
          <a:xfrm>
            <a:off x="1452042" y="1168199"/>
            <a:ext cx="62430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Na China, foram apresentadas medidas para estimular o crescimento, ainda que pouco detalhadas;</a:t>
            </a:r>
          </a:p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dirty="0">
              <a:latin typeface="Calibri (Corpo)"/>
            </a:endParaRPr>
          </a:p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No encontro anual da Conferência Consultiva Política do Povo Chinês (CCPPC) e o Congresso Nacional do Povo, o governo revisou para baixo sua meta de inflação para 2% neste ano, com uma meta de crescimento ao redor de 5%.</a:t>
            </a:r>
          </a:p>
        </p:txBody>
      </p:sp>
    </p:spTree>
    <p:extLst>
      <p:ext uri="{BB962C8B-B14F-4D97-AF65-F5344CB8AC3E}">
        <p14:creationId xmlns:p14="http://schemas.microsoft.com/office/powerpoint/2010/main" xmlns="" val="2125410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35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683977" y="206037"/>
            <a:ext cx="520003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Perspectivas da Economia </a:t>
            </a:r>
            <a:r>
              <a:rPr lang="pt-BR" sz="2251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MUNDIAL</a:t>
            </a:r>
            <a:endParaRPr lang="pt-BR" sz="2251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588162BE-60B6-4E30-8790-9C4186977DC5}"/>
              </a:ext>
            </a:extLst>
          </p:cNvPr>
          <p:cNvSpPr txBox="1"/>
          <p:nvPr/>
        </p:nvSpPr>
        <p:spPr>
          <a:xfrm>
            <a:off x="1294772" y="4765877"/>
            <a:ext cx="1512635" cy="207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/>
          </a:p>
        </p:txBody>
      </p:sp>
      <p:sp>
        <p:nvSpPr>
          <p:cNvPr id="61" name="Retângulo 60">
            <a:extLst>
              <a:ext uri="{FF2B5EF4-FFF2-40B4-BE49-F238E27FC236}">
                <a16:creationId xmlns="" xmlns:a16="http://schemas.microsoft.com/office/drawing/2014/main" id="{619104A8-1CB8-49E1-B91A-F234B17AF6C1}"/>
              </a:ext>
            </a:extLst>
          </p:cNvPr>
          <p:cNvSpPr/>
          <p:nvPr/>
        </p:nvSpPr>
        <p:spPr>
          <a:xfrm>
            <a:off x="1409787" y="989061"/>
            <a:ext cx="6405160" cy="356073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4" name="CaixaDeTexto 13">
            <a:extLst>
              <a:ext uri="{FF2B5EF4-FFF2-40B4-BE49-F238E27FC236}">
                <a16:creationId xmlns="" xmlns:a16="http://schemas.microsoft.com/office/drawing/2014/main" id="{B6374281-7741-4ED8-7363-4FC15EF061E0}"/>
              </a:ext>
            </a:extLst>
          </p:cNvPr>
          <p:cNvSpPr txBox="1"/>
          <p:nvPr/>
        </p:nvSpPr>
        <p:spPr>
          <a:xfrm>
            <a:off x="1567160" y="840039"/>
            <a:ext cx="6145062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dirty="0"/>
          </a:p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/>
              <a:t>Medidas de política econômica par impulsionar o consumo doméstico, diante dos desafios estruturais já conhecidos e que se somam à crescente tensão comercial com os EUA.</a:t>
            </a:r>
          </a:p>
        </p:txBody>
      </p:sp>
      <p:sp>
        <p:nvSpPr>
          <p:cNvPr id="2" name="Retângulo 1"/>
          <p:cNvSpPr/>
          <p:nvPr/>
        </p:nvSpPr>
        <p:spPr>
          <a:xfrm>
            <a:off x="3295386" y="3021412"/>
            <a:ext cx="2969277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350" b="1" dirty="0"/>
              <a:t>Projeção do FMI para o PIB 2026: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4080001" y="4136019"/>
            <a:ext cx="905055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4,5%</a:t>
            </a:r>
            <a:endParaRPr lang="pt-BR" sz="15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6" descr="Resultado de imagem para seta icon 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0022" y="3921182"/>
            <a:ext cx="668540" cy="74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2953422" y="3509267"/>
            <a:ext cx="112213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350" dirty="0"/>
              <a:t>China</a:t>
            </a:r>
          </a:p>
        </p:txBody>
      </p:sp>
      <p:pic>
        <p:nvPicPr>
          <p:cNvPr id="22" name="Imagem 21" descr="china-flags-icon-png-3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9843" y="3249336"/>
            <a:ext cx="1298392" cy="97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3551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tângulo 49"/>
          <p:cNvSpPr/>
          <p:nvPr/>
        </p:nvSpPr>
        <p:spPr>
          <a:xfrm>
            <a:off x="1265259" y="1931149"/>
            <a:ext cx="6656800" cy="260298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/>
          </a:p>
        </p:txBody>
      </p:sp>
      <p:pic>
        <p:nvPicPr>
          <p:cNvPr id="14" name="Imagem 13" descr="usa-icon-png-1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47768" y="2483851"/>
            <a:ext cx="810452" cy="810452"/>
          </a:xfrm>
          <a:prstGeom prst="rect">
            <a:avLst/>
          </a:prstGeom>
        </p:spPr>
      </p:pic>
      <p:pic>
        <p:nvPicPr>
          <p:cNvPr id="17" name="Imagem 16" descr="china-flags-icon-png-3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37402" y="1982338"/>
            <a:ext cx="1298392" cy="973794"/>
          </a:xfrm>
          <a:prstGeom prst="rect">
            <a:avLst/>
          </a:prstGeom>
        </p:spPr>
      </p:pic>
      <p:pic>
        <p:nvPicPr>
          <p:cNvPr id="18" name="Imagem 17" descr="flag-3d-round-25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6836" y="2935667"/>
            <a:ext cx="673635" cy="673635"/>
          </a:xfrm>
          <a:prstGeom prst="rect">
            <a:avLst/>
          </a:prstGeom>
        </p:spPr>
      </p:pic>
      <p:pic>
        <p:nvPicPr>
          <p:cNvPr id="19" name="Imagem 18" descr="european_union_64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49705" y="3115867"/>
            <a:ext cx="867118" cy="650339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5813129" y="3875837"/>
            <a:ext cx="905055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2,4%</a:t>
            </a:r>
            <a:endParaRPr lang="pt-BR" sz="15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6949048" y="3755620"/>
            <a:ext cx="875619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4,5%</a:t>
            </a:r>
          </a:p>
        </p:txBody>
      </p:sp>
      <p:pic>
        <p:nvPicPr>
          <p:cNvPr id="27" name="Picture 26" descr="Resultado de imagem para seta icon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791838" y="4208673"/>
            <a:ext cx="340667" cy="3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tângulo 27"/>
          <p:cNvSpPr/>
          <p:nvPr/>
        </p:nvSpPr>
        <p:spPr>
          <a:xfrm>
            <a:off x="5733848" y="3494620"/>
            <a:ext cx="977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Estados </a:t>
            </a:r>
          </a:p>
          <a:p>
            <a:pPr algn="ct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Unidos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6995122" y="3540404"/>
            <a:ext cx="771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China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3581324" y="3698146"/>
            <a:ext cx="8651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Japão</a:t>
            </a:r>
          </a:p>
        </p:txBody>
      </p:sp>
      <p:sp>
        <p:nvSpPr>
          <p:cNvPr id="31" name="Retângulo 30"/>
          <p:cNvSpPr/>
          <p:nvPr/>
        </p:nvSpPr>
        <p:spPr>
          <a:xfrm>
            <a:off x="2300042" y="3708986"/>
            <a:ext cx="14779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Área do Euro</a:t>
            </a:r>
          </a:p>
        </p:txBody>
      </p:sp>
      <p:sp>
        <p:nvSpPr>
          <p:cNvPr id="36" name="Retângulo 35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588162BE-60B6-4E30-8790-9C4186977DC5}"/>
              </a:ext>
            </a:extLst>
          </p:cNvPr>
          <p:cNvSpPr txBox="1"/>
          <p:nvPr/>
        </p:nvSpPr>
        <p:spPr>
          <a:xfrm>
            <a:off x="1224184" y="4799899"/>
            <a:ext cx="2011419" cy="207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</a:rPr>
              <a:t>Fonte: FMI. Elaboração: SEI/DISTAT/CAC.</a:t>
            </a:r>
            <a:endParaRPr lang="pt-BR" sz="749" dirty="0"/>
          </a:p>
        </p:txBody>
      </p:sp>
      <p:sp>
        <p:nvSpPr>
          <p:cNvPr id="56" name="Retângulo 55">
            <a:extLst>
              <a:ext uri="{FF2B5EF4-FFF2-40B4-BE49-F238E27FC236}">
                <a16:creationId xmlns="" xmlns:a16="http://schemas.microsoft.com/office/drawing/2014/main" id="{62B55311-1829-4D80-8AE1-701F42B63295}"/>
              </a:ext>
            </a:extLst>
          </p:cNvPr>
          <p:cNvSpPr/>
          <p:nvPr/>
        </p:nvSpPr>
        <p:spPr>
          <a:xfrm>
            <a:off x="3546244" y="3875837"/>
            <a:ext cx="941441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0,8%</a:t>
            </a:r>
          </a:p>
        </p:txBody>
      </p:sp>
      <p:sp>
        <p:nvSpPr>
          <p:cNvPr id="57" name="Retângulo 56"/>
          <p:cNvSpPr/>
          <p:nvPr/>
        </p:nvSpPr>
        <p:spPr>
          <a:xfrm>
            <a:off x="1131264" y="3696661"/>
            <a:ext cx="11621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Alemanha</a:t>
            </a:r>
          </a:p>
        </p:txBody>
      </p:sp>
      <p:sp>
        <p:nvSpPr>
          <p:cNvPr id="58" name="Retângulo 57"/>
          <p:cNvSpPr/>
          <p:nvPr/>
        </p:nvSpPr>
        <p:spPr>
          <a:xfrm>
            <a:off x="2589309" y="3916551"/>
            <a:ext cx="802126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1,3%</a:t>
            </a:r>
          </a:p>
        </p:txBody>
      </p:sp>
      <p:pic>
        <p:nvPicPr>
          <p:cNvPr id="2" name="Picture 26" descr="Resultado de imagem para seta icon png">
            <a:extLst>
              <a:ext uri="{FF2B5EF4-FFF2-40B4-BE49-F238E27FC236}">
                <a16:creationId xmlns="" xmlns:a16="http://schemas.microsoft.com/office/drawing/2014/main" id="{B4A08BCE-CE22-24EF-1EDF-F95E7FA96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746899" y="4194966"/>
            <a:ext cx="340667" cy="3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6" descr="Resultado de imagem para seta icon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192418" y="4137230"/>
            <a:ext cx="340667" cy="3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CaixaDeTexto 37">
            <a:extLst>
              <a:ext uri="{FF2B5EF4-FFF2-40B4-BE49-F238E27FC236}">
                <a16:creationId xmlns="" xmlns:a16="http://schemas.microsoft.com/office/drawing/2014/main" id="{66600E70-3286-4CC1-B66E-3D92C3B76657}"/>
              </a:ext>
            </a:extLst>
          </p:cNvPr>
          <p:cNvSpPr txBox="1"/>
          <p:nvPr/>
        </p:nvSpPr>
        <p:spPr>
          <a:xfrm>
            <a:off x="1343849" y="1057775"/>
            <a:ext cx="6542626" cy="72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749"/>
              </a:spcAft>
            </a:pPr>
            <a:r>
              <a:rPr lang="pt-BR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Previsões de Crescimento do PIB das principais economias para 2026:</a:t>
            </a:r>
            <a:endParaRPr lang="pt-BR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="" xmlns:a16="http://schemas.microsoft.com/office/drawing/2014/main" id="{157FFED3-E19F-478D-85DF-97E9BD697D50}"/>
              </a:ext>
            </a:extLst>
          </p:cNvPr>
          <p:cNvSpPr/>
          <p:nvPr/>
        </p:nvSpPr>
        <p:spPr>
          <a:xfrm>
            <a:off x="1257289" y="1056854"/>
            <a:ext cx="6629191" cy="70473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50063" y="3172930"/>
            <a:ext cx="643372" cy="643372"/>
          </a:xfrm>
          <a:prstGeom prst="rect">
            <a:avLst/>
          </a:prstGeom>
        </p:spPr>
      </p:pic>
      <p:sp>
        <p:nvSpPr>
          <p:cNvPr id="48" name="Retângulo 47"/>
          <p:cNvSpPr/>
          <p:nvPr/>
        </p:nvSpPr>
        <p:spPr>
          <a:xfrm>
            <a:off x="4494344" y="3892402"/>
            <a:ext cx="1168062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1,0%</a:t>
            </a:r>
          </a:p>
        </p:txBody>
      </p:sp>
      <p:pic>
        <p:nvPicPr>
          <p:cNvPr id="51" name="Picture 26" descr="Resultado de imagem para seta icon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032205" y="4167816"/>
            <a:ext cx="340667" cy="3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8" cstate="print"/>
          <a:srcRect l="16187" t="16185" r="14978" b="14978"/>
          <a:stretch/>
        </p:blipFill>
        <p:spPr>
          <a:xfrm>
            <a:off x="4681633" y="2788636"/>
            <a:ext cx="741978" cy="741978"/>
          </a:xfrm>
          <a:prstGeom prst="rect">
            <a:avLst/>
          </a:prstGeom>
        </p:spPr>
      </p:pic>
      <p:sp>
        <p:nvSpPr>
          <p:cNvPr id="61" name="Retângulo 60"/>
          <p:cNvSpPr/>
          <p:nvPr/>
        </p:nvSpPr>
        <p:spPr>
          <a:xfrm>
            <a:off x="4695290" y="3680626"/>
            <a:ext cx="8262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França</a:t>
            </a:r>
          </a:p>
        </p:txBody>
      </p:sp>
      <p:pic>
        <p:nvPicPr>
          <p:cNvPr id="62" name="Picture 26" descr="Resultado de imagem para seta icon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843147" y="4208673"/>
            <a:ext cx="340667" cy="3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tângulo 48"/>
          <p:cNvSpPr/>
          <p:nvPr/>
        </p:nvSpPr>
        <p:spPr>
          <a:xfrm>
            <a:off x="1213316" y="3883137"/>
            <a:ext cx="1168062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2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1,1%</a:t>
            </a:r>
          </a:p>
        </p:txBody>
      </p:sp>
      <p:pic>
        <p:nvPicPr>
          <p:cNvPr id="54" name="Picture 26" descr="Resultado de imagem para seta icon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531084" y="4175389"/>
            <a:ext cx="340667" cy="37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CaixaDeTexto 51">
            <a:extLst>
              <a:ext uri="{FF2B5EF4-FFF2-40B4-BE49-F238E27FC236}">
                <a16:creationId xmlns="" xmlns:a16="http://schemas.microsoft.com/office/drawing/2014/main" id="{7B8E4878-3797-4848-9585-8C65D5394437}"/>
              </a:ext>
            </a:extLst>
          </p:cNvPr>
          <p:cNvSpPr txBox="1"/>
          <p:nvPr/>
        </p:nvSpPr>
        <p:spPr>
          <a:xfrm>
            <a:off x="2625602" y="210073"/>
            <a:ext cx="513532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Perspectivas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MUNDIAL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494320" y="2140363"/>
            <a:ext cx="1922502" cy="831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2" b="1" u="sng" dirty="0"/>
              <a:t>Global</a:t>
            </a:r>
            <a:r>
              <a:rPr lang="pt-BR" sz="2402" b="1" dirty="0"/>
              <a:t>: 3,3%</a:t>
            </a:r>
          </a:p>
        </p:txBody>
      </p:sp>
      <p:pic>
        <p:nvPicPr>
          <p:cNvPr id="40" name="Picture 26" descr="Resultado de imagem para seta icon png"/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945703" y="2112697"/>
            <a:ext cx="579798" cy="64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73543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576139" y="2223508"/>
            <a:ext cx="6346854" cy="996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2626" b="1" dirty="0">
                <a:latin typeface="Arial" pitchFamily="34" charset="0"/>
                <a:cs typeface="Arial" pitchFamily="34" charset="0"/>
              </a:rPr>
              <a:t>Perspectivas </a:t>
            </a:r>
          </a:p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3000" b="1" dirty="0">
                <a:latin typeface="Arial" pitchFamily="34" charset="0"/>
                <a:cs typeface="Arial" pitchFamily="34" charset="0"/>
              </a:rPr>
              <a:t>Economia </a:t>
            </a:r>
            <a:r>
              <a:rPr lang="pt-BR" altLang="pt-BR" sz="3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Brasileira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107143" y="2195926"/>
            <a:ext cx="1161502" cy="66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ct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3751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05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="" xmlns:a16="http://schemas.microsoft.com/office/drawing/2014/main" id="{E74D005E-66F8-48EF-808A-BA919566A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2706" y="1975811"/>
            <a:ext cx="1520741" cy="146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36411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6EEFD7A0-5258-4E93-ABB6-607B53DFD21C}"/>
              </a:ext>
            </a:extLst>
          </p:cNvPr>
          <p:cNvSpPr txBox="1"/>
          <p:nvPr/>
        </p:nvSpPr>
        <p:spPr>
          <a:xfrm>
            <a:off x="1402738" y="1405253"/>
            <a:ext cx="6287679" cy="2694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237" indent="-257237" algn="just">
              <a:buFont typeface="Wingdings" panose="05000000000000000000" pitchFamily="2" charset="2"/>
              <a:buChar char="ü"/>
            </a:pPr>
            <a:r>
              <a:rPr lang="pt-BR" sz="1650" dirty="0">
                <a:latin typeface="Calibri (Corpo)"/>
              </a:rPr>
              <a:t>O primeiro trimestre de 2026 deverá ser impulsionado pelo PIB Agropecuário;</a:t>
            </a:r>
          </a:p>
          <a:p>
            <a:pPr marL="257237" indent="-257237" algn="just">
              <a:buFont typeface="Wingdings" panose="05000000000000000000" pitchFamily="2" charset="2"/>
              <a:buChar char="ü"/>
            </a:pPr>
            <a:endParaRPr lang="pt-BR" sz="1650" dirty="0">
              <a:latin typeface="Calibri (Corpo)"/>
            </a:endParaRPr>
          </a:p>
          <a:p>
            <a:pPr marL="257237" indent="-257237" algn="just">
              <a:buFont typeface="Wingdings" panose="05000000000000000000" pitchFamily="2" charset="2"/>
              <a:buChar char="ü"/>
            </a:pPr>
            <a:r>
              <a:rPr lang="pt-BR" sz="1650" dirty="0">
                <a:latin typeface="Calibri (Corpo)"/>
              </a:rPr>
              <a:t>Taxa de desemprego em queda;</a:t>
            </a:r>
          </a:p>
          <a:p>
            <a:pPr marL="257237" indent="-257237" algn="just">
              <a:buFont typeface="Wingdings" panose="05000000000000000000" pitchFamily="2" charset="2"/>
              <a:buChar char="ü"/>
            </a:pPr>
            <a:endParaRPr lang="pt-BR" sz="1650" dirty="0">
              <a:latin typeface="Calibri (Corpo)"/>
            </a:endParaRPr>
          </a:p>
          <a:p>
            <a:pPr marL="257237" indent="-257237" algn="just">
              <a:buFont typeface="Wingdings" panose="05000000000000000000" pitchFamily="2" charset="2"/>
              <a:buChar char="ü"/>
            </a:pPr>
            <a:r>
              <a:rPr lang="pt-BR" sz="1650" dirty="0">
                <a:latin typeface="Calibri (Corpo)"/>
              </a:rPr>
              <a:t> Algumas medidas importantes tendem de alguma maneira, a moderar esse processo de desaceleração, como: </a:t>
            </a:r>
          </a:p>
          <a:p>
            <a:pPr lvl="1" algn="just"/>
            <a:endParaRPr lang="pt-BR" sz="1650" dirty="0">
              <a:latin typeface="Calibri (Corpo)"/>
            </a:endParaRPr>
          </a:p>
          <a:p>
            <a:pPr marL="843043" lvl="1" indent="-385856" algn="just">
              <a:lnSpc>
                <a:spcPct val="125000"/>
              </a:lnSpc>
              <a:buAutoNum type="romanLcParenBoth"/>
            </a:pPr>
            <a:r>
              <a:rPr lang="pt-BR" sz="1650" dirty="0">
                <a:latin typeface="Calibri (Corpo)"/>
              </a:rPr>
              <a:t>isenção do IRPF para quem ganha até R$ 5.000,00;</a:t>
            </a:r>
          </a:p>
          <a:p>
            <a:pPr marL="843043" lvl="1" indent="-385856" algn="just">
              <a:buAutoNum type="romanLcParenBoth"/>
            </a:pPr>
            <a:r>
              <a:rPr lang="pt-BR" sz="1650" dirty="0">
                <a:latin typeface="Calibri (Corpo)"/>
              </a:rPr>
              <a:t>fortalecimento do consignado para o setor privado.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1278205" y="1206632"/>
            <a:ext cx="6536744" cy="30637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8" name="CaixaDeTexto 17">
            <a:extLst>
              <a:ext uri="{FF2B5EF4-FFF2-40B4-BE49-F238E27FC236}">
                <a16:creationId xmlns="" xmlns:a16="http://schemas.microsoft.com/office/drawing/2014/main" id="{588162BE-60B6-4E30-8790-9C4186977DC5}"/>
              </a:ext>
            </a:extLst>
          </p:cNvPr>
          <p:cNvSpPr txBox="1"/>
          <p:nvPr/>
        </p:nvSpPr>
        <p:spPr>
          <a:xfrm>
            <a:off x="1278207" y="4814676"/>
            <a:ext cx="1512635" cy="322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</a:rPr>
              <a:t>Fonte: IBGE.</a:t>
            </a:r>
          </a:p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31363323-0CCD-4351-8402-51E427321589}"/>
              </a:ext>
            </a:extLst>
          </p:cNvPr>
          <p:cNvSpPr txBox="1"/>
          <p:nvPr/>
        </p:nvSpPr>
        <p:spPr>
          <a:xfrm>
            <a:off x="2721643" y="229029"/>
            <a:ext cx="513532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Perspectivas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BRASILEIRA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0721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6EEFD7A0-5258-4E93-ABB6-607B53DFD21C}"/>
              </a:ext>
            </a:extLst>
          </p:cNvPr>
          <p:cNvSpPr txBox="1"/>
          <p:nvPr/>
        </p:nvSpPr>
        <p:spPr>
          <a:xfrm>
            <a:off x="923827" y="1083382"/>
            <a:ext cx="677787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237" indent="-257237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Taxa de juros Selic com perspectiva de queda ao longo do ano;</a:t>
            </a:r>
          </a:p>
          <a:p>
            <a:pPr marL="257237" indent="-257237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A mediana das expectativas de mercado coletadas no Boletim Focus aponta, atualmente, para uma expansão de </a:t>
            </a:r>
            <a:r>
              <a:rPr lang="pt-BR" dirty="0" smtClean="0">
                <a:latin typeface="Calibri (Corpo)"/>
              </a:rPr>
              <a:t>1,84% </a:t>
            </a:r>
            <a:r>
              <a:rPr lang="pt-BR" dirty="0">
                <a:latin typeface="Calibri (Corpo)"/>
              </a:rPr>
              <a:t>em 2026, enquanto a Secretaria de Política Econômica (SPE) do Ministério da Fazenda indica uma estimativa de 2,3%.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923827" y="931938"/>
            <a:ext cx="6891120" cy="364027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8" name="CaixaDeTexto 17">
            <a:extLst>
              <a:ext uri="{FF2B5EF4-FFF2-40B4-BE49-F238E27FC236}">
                <a16:creationId xmlns="" xmlns:a16="http://schemas.microsoft.com/office/drawing/2014/main" id="{588162BE-60B6-4E30-8790-9C4186977DC5}"/>
              </a:ext>
            </a:extLst>
          </p:cNvPr>
          <p:cNvSpPr txBox="1"/>
          <p:nvPr/>
        </p:nvSpPr>
        <p:spPr>
          <a:xfrm>
            <a:off x="923827" y="4723659"/>
            <a:ext cx="1512635" cy="322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</a:rPr>
              <a:t>Fonte: IBGE.</a:t>
            </a:r>
          </a:p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31363323-0CCD-4351-8402-51E427321589}"/>
              </a:ext>
            </a:extLst>
          </p:cNvPr>
          <p:cNvSpPr txBox="1"/>
          <p:nvPr/>
        </p:nvSpPr>
        <p:spPr>
          <a:xfrm>
            <a:off x="2721643" y="229029"/>
            <a:ext cx="513532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Perspectivas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BRASILEIRA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29907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1359228" y="1173484"/>
            <a:ext cx="6455723" cy="118297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23" name="CaixaDeTexto 22">
            <a:extLst>
              <a:ext uri="{FF2B5EF4-FFF2-40B4-BE49-F238E27FC236}">
                <a16:creationId xmlns="" xmlns:a16="http://schemas.microsoft.com/office/drawing/2014/main" id="{C6104D4C-DEFD-4745-9A99-19F26D8BEF6C}"/>
              </a:ext>
            </a:extLst>
          </p:cNvPr>
          <p:cNvSpPr txBox="1"/>
          <p:nvPr/>
        </p:nvSpPr>
        <p:spPr>
          <a:xfrm>
            <a:off x="1449800" y="1317891"/>
            <a:ext cx="63381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Fundo Monetário Internacional FMI manteve suas projeções para a economia brasileira em 2026 e 2027.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="" xmlns:a16="http://schemas.microsoft.com/office/drawing/2014/main" id="{588162BE-60B6-4E30-8790-9C4186977DC5}"/>
              </a:ext>
            </a:extLst>
          </p:cNvPr>
          <p:cNvSpPr txBox="1"/>
          <p:nvPr/>
        </p:nvSpPr>
        <p:spPr>
          <a:xfrm>
            <a:off x="1278207" y="4814676"/>
            <a:ext cx="1512635" cy="322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</a:rPr>
              <a:t>Fonte: FMI.</a:t>
            </a:r>
          </a:p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/>
          </a:p>
        </p:txBody>
      </p:sp>
      <p:pic>
        <p:nvPicPr>
          <p:cNvPr id="19" name="Picture 2">
            <a:extLst>
              <a:ext uri="{FF2B5EF4-FFF2-40B4-BE49-F238E27FC236}">
                <a16:creationId xmlns="" xmlns:a16="http://schemas.microsoft.com/office/drawing/2014/main" id="{E74D005E-66F8-48EF-808A-BA919566A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4887" y="3244462"/>
            <a:ext cx="1327608" cy="128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31363323-0CCD-4351-8402-51E427321589}"/>
              </a:ext>
            </a:extLst>
          </p:cNvPr>
          <p:cNvSpPr txBox="1"/>
          <p:nvPr/>
        </p:nvSpPr>
        <p:spPr>
          <a:xfrm>
            <a:off x="2721643" y="229029"/>
            <a:ext cx="513532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Perspectivas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BRASILEIRA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="" xmlns:a16="http://schemas.microsoft.com/office/drawing/2014/main" id="{9D9D300C-076A-46FF-AF15-39C3B80E4FC6}"/>
              </a:ext>
            </a:extLst>
          </p:cNvPr>
          <p:cNvSpPr txBox="1"/>
          <p:nvPr/>
        </p:nvSpPr>
        <p:spPr>
          <a:xfrm>
            <a:off x="1629364" y="2361033"/>
            <a:ext cx="5915472" cy="2275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102" u="sng" dirty="0">
                <a:latin typeface="Arial" panose="020B0604020202020204" pitchFamily="34" charset="0"/>
                <a:cs typeface="Arial" panose="020B0604020202020204" pitchFamily="34" charset="0"/>
              </a:rPr>
              <a:t>Projeção do crescimento para o BRASIL:</a:t>
            </a:r>
          </a:p>
          <a:p>
            <a:pPr algn="ctr">
              <a:lnSpc>
                <a:spcPct val="150000"/>
              </a:lnSpc>
            </a:pPr>
            <a:endParaRPr lang="pt-BR" sz="2102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2626" b="1" dirty="0">
                <a:latin typeface="Arial" panose="020B0604020202020204" pitchFamily="34" charset="0"/>
                <a:cs typeface="Arial" panose="020B0604020202020204" pitchFamily="34" charset="0"/>
              </a:rPr>
              <a:t>2026: 1,6%</a:t>
            </a:r>
          </a:p>
          <a:p>
            <a:pPr algn="ctr">
              <a:lnSpc>
                <a:spcPct val="150000"/>
              </a:lnSpc>
            </a:pPr>
            <a:r>
              <a:rPr lang="pt-BR" sz="2626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2027: 2,3%</a:t>
            </a:r>
            <a:endParaRPr lang="pt-BR" sz="2626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6" descr="Resultado de imagem para seta icon png">
            <a:extLst>
              <a:ext uri="{FF2B5EF4-FFF2-40B4-BE49-F238E27FC236}">
                <a16:creationId xmlns="" xmlns:a16="http://schemas.microsoft.com/office/drawing/2014/main" id="{82DBF481-1154-4426-AA3B-DBD7BE294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373279" y="4116316"/>
            <a:ext cx="460779" cy="513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6" descr="Resultado de imagem para seta icon png">
            <a:extLst>
              <a:ext uri="{FF2B5EF4-FFF2-40B4-BE49-F238E27FC236}">
                <a16:creationId xmlns="" xmlns:a16="http://schemas.microsoft.com/office/drawing/2014/main" id="{66FD2B3A-B4DD-4A3E-B6FE-C9DBEC10F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328478" y="3511178"/>
            <a:ext cx="460779" cy="513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11760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1576139" y="2223508"/>
            <a:ext cx="6346854" cy="996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2626" b="1" dirty="0">
                <a:latin typeface="Arial" pitchFamily="34" charset="0"/>
                <a:cs typeface="Arial" pitchFamily="34" charset="0"/>
              </a:rPr>
              <a:t>Perspectivas </a:t>
            </a:r>
          </a:p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3000" b="1" dirty="0">
                <a:latin typeface="Arial" pitchFamily="34" charset="0"/>
                <a:cs typeface="Arial" pitchFamily="34" charset="0"/>
              </a:rPr>
              <a:t>Economia </a:t>
            </a:r>
            <a:r>
              <a:rPr lang="pt-BR" altLang="pt-BR" sz="3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Baiana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107143" y="2195926"/>
            <a:ext cx="1161502" cy="66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ct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3751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06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5903" y="1762203"/>
            <a:ext cx="1725241" cy="178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3437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6EEFD7A0-5258-4E93-ABB6-607B53DFD21C}"/>
              </a:ext>
            </a:extLst>
          </p:cNvPr>
          <p:cNvSpPr txBox="1"/>
          <p:nvPr/>
        </p:nvSpPr>
        <p:spPr>
          <a:xfrm>
            <a:off x="1121791" y="1120319"/>
            <a:ext cx="6801202" cy="3572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Em 2026 a dinâmica da atividade baiana deverá ser determinada leve crescimento da </a:t>
            </a:r>
            <a:r>
              <a:rPr lang="pt-BR" sz="2626" b="1" dirty="0">
                <a:latin typeface="Calibri (Corpo)"/>
              </a:rPr>
              <a:t>Indústria e Serviços</a:t>
            </a:r>
            <a:r>
              <a:rPr lang="pt-BR" dirty="0">
                <a:latin typeface="Calibri (Corpo)"/>
              </a:rPr>
              <a:t>;</a:t>
            </a:r>
          </a:p>
          <a:p>
            <a:pPr marL="257237" indent="-257237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Calibri (Corpo)"/>
              </a:rPr>
              <a:t>E também pelo crescimento mais forte da </a:t>
            </a:r>
            <a:r>
              <a:rPr lang="pt-BR" sz="2626" b="1" dirty="0">
                <a:latin typeface="Calibri (Corpo)"/>
              </a:rPr>
              <a:t>Construção</a:t>
            </a:r>
            <a:r>
              <a:rPr lang="pt-BR" dirty="0">
                <a:latin typeface="Calibri (Corpo)"/>
              </a:rPr>
              <a:t>, impulsionada pelos investimentos em infraestrutura e do setor privado, principalmente, pelos investimentos em infraestrutura, mobilidade social.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1121791" y="1173486"/>
            <a:ext cx="6693157" cy="339789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8" name="CaixaDeTexto 17">
            <a:extLst>
              <a:ext uri="{FF2B5EF4-FFF2-40B4-BE49-F238E27FC236}">
                <a16:creationId xmlns="" xmlns:a16="http://schemas.microsoft.com/office/drawing/2014/main" id="{588162BE-60B6-4E30-8790-9C4186977DC5}"/>
              </a:ext>
            </a:extLst>
          </p:cNvPr>
          <p:cNvSpPr txBox="1"/>
          <p:nvPr/>
        </p:nvSpPr>
        <p:spPr>
          <a:xfrm>
            <a:off x="1278207" y="4814675"/>
            <a:ext cx="1512635" cy="207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/>
          </a:p>
        </p:txBody>
      </p:sp>
      <p:sp>
        <p:nvSpPr>
          <p:cNvPr id="19" name="CaixaDeTexto 18">
            <a:extLst>
              <a:ext uri="{FF2B5EF4-FFF2-40B4-BE49-F238E27FC236}">
                <a16:creationId xmlns="" xmlns:a16="http://schemas.microsoft.com/office/drawing/2014/main" id="{D5032984-7BBE-47D7-BB2D-0A9815EBA022}"/>
              </a:ext>
            </a:extLst>
          </p:cNvPr>
          <p:cNvSpPr txBox="1"/>
          <p:nvPr/>
        </p:nvSpPr>
        <p:spPr>
          <a:xfrm>
            <a:off x="2721643" y="229029"/>
            <a:ext cx="513532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Perspectivas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BAIANA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4600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2">
            <a:extLst>
              <a:ext uri="{FF2B5EF4-FFF2-40B4-BE49-F238E27FC236}">
                <a16:creationId xmlns="" xmlns:a16="http://schemas.microsoft.com/office/drawing/2014/main" id="{7FB2DDB0-F3BA-42B9-8E60-259EFE15C7BE}"/>
              </a:ext>
            </a:extLst>
          </p:cNvPr>
          <p:cNvSpPr txBox="1"/>
          <p:nvPr/>
        </p:nvSpPr>
        <p:spPr>
          <a:xfrm>
            <a:off x="1362995" y="2275830"/>
            <a:ext cx="1431602" cy="2216119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Agropecuária</a:t>
            </a:r>
          </a:p>
          <a:p>
            <a:r>
              <a:rPr lang="pt-BR" sz="1650" b="1" dirty="0">
                <a:latin typeface="Arial" panose="020B0604020202020204" pitchFamily="34" charset="0"/>
                <a:cs typeface="Arial" panose="020B0604020202020204" pitchFamily="34" charset="0"/>
              </a:rPr>
              <a:t>12,9 </a:t>
            </a:r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milhões 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de toneladas</a:t>
            </a:r>
          </a:p>
          <a:p>
            <a:endParaRPr lang="pt-BR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51" b="1" dirty="0">
                <a:latin typeface="Arial" panose="020B0604020202020204" pitchFamily="34" charset="0"/>
                <a:cs typeface="Arial" panose="020B0604020202020204" pitchFamily="34" charset="0"/>
              </a:rPr>
              <a:t>0,4%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fevereiro 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2026/2025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(LSPA)</a:t>
            </a:r>
            <a:endParaRPr lang="pt-BR" sz="1650" dirty="0"/>
          </a:p>
        </p:txBody>
      </p:sp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="" xmlns:a16="http://schemas.microsoft.com/office/drawing/2014/main" id="{588162BE-60B6-4E30-8790-9C4186977DC5}"/>
              </a:ext>
            </a:extLst>
          </p:cNvPr>
          <p:cNvSpPr txBox="1"/>
          <p:nvPr/>
        </p:nvSpPr>
        <p:spPr>
          <a:xfrm>
            <a:off x="1278207" y="4814676"/>
            <a:ext cx="1512635" cy="322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49" dirty="0">
                <a:latin typeface="Arial" panose="020B0604020202020204" pitchFamily="34" charset="0"/>
              </a:rPr>
              <a:t>Fonte: IBGE, MDIC.</a:t>
            </a:r>
          </a:p>
          <a:p>
            <a:r>
              <a:rPr lang="pt-BR" sz="749" dirty="0">
                <a:latin typeface="Arial" panose="020B0604020202020204" pitchFamily="34" charset="0"/>
              </a:rPr>
              <a:t>Elaboração: SEI/DISTAT/CAC.</a:t>
            </a:r>
            <a:endParaRPr lang="pt-BR" sz="749" dirty="0"/>
          </a:p>
        </p:txBody>
      </p:sp>
      <p:sp>
        <p:nvSpPr>
          <p:cNvPr id="19" name="Elipse 18">
            <a:extLst>
              <a:ext uri="{FF2B5EF4-FFF2-40B4-BE49-F238E27FC236}">
                <a16:creationId xmlns="" xmlns:a16="http://schemas.microsoft.com/office/drawing/2014/main" id="{01D0F009-9C3B-488A-8E38-94774E13E166}"/>
              </a:ext>
            </a:extLst>
          </p:cNvPr>
          <p:cNvSpPr/>
          <p:nvPr/>
        </p:nvSpPr>
        <p:spPr>
          <a:xfrm>
            <a:off x="1445191" y="1052321"/>
            <a:ext cx="1095928" cy="100583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pic>
        <p:nvPicPr>
          <p:cNvPr id="22" name="Picture 6" descr="Resultado de imagem para corn icon png">
            <a:extLst>
              <a:ext uri="{FF2B5EF4-FFF2-40B4-BE49-F238E27FC236}">
                <a16:creationId xmlns="" xmlns:a16="http://schemas.microsoft.com/office/drawing/2014/main" id="{42CFDE82-1F25-4544-B5A1-D0248F733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9016" y="1214008"/>
            <a:ext cx="644712" cy="64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ixaDeTexto 16">
            <a:extLst>
              <a:ext uri="{FF2B5EF4-FFF2-40B4-BE49-F238E27FC236}">
                <a16:creationId xmlns="" xmlns:a16="http://schemas.microsoft.com/office/drawing/2014/main" id="{782EE0C0-A046-402F-9BF3-0F857D3DC7B2}"/>
              </a:ext>
            </a:extLst>
          </p:cNvPr>
          <p:cNvSpPr txBox="1"/>
          <p:nvPr/>
        </p:nvSpPr>
        <p:spPr>
          <a:xfrm>
            <a:off x="2721643" y="229029"/>
            <a:ext cx="5135322" cy="61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Perspectivas da Economia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BAIANA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Imagem 24">
            <a:extLst>
              <a:ext uri="{FF2B5EF4-FFF2-40B4-BE49-F238E27FC236}">
                <a16:creationId xmlns="" xmlns:a16="http://schemas.microsoft.com/office/drawing/2014/main" id="{EACF8E7E-874F-4889-93EA-097AF585E22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85733" y="1013097"/>
            <a:ext cx="1202825" cy="1202825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="" xmlns:a16="http://schemas.microsoft.com/office/drawing/2014/main" id="{3EA5D081-86BF-4091-8A0B-B205347BE784}"/>
              </a:ext>
            </a:extLst>
          </p:cNvPr>
          <p:cNvSpPr txBox="1"/>
          <p:nvPr/>
        </p:nvSpPr>
        <p:spPr>
          <a:xfrm>
            <a:off x="2880714" y="2286400"/>
            <a:ext cx="1202825" cy="205466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Comércio</a:t>
            </a:r>
          </a:p>
          <a:p>
            <a:r>
              <a:rPr lang="pt-BR" sz="2251" b="1" dirty="0">
                <a:latin typeface="Arial" panose="020B0604020202020204" pitchFamily="34" charset="0"/>
                <a:cs typeface="Arial" panose="020B0604020202020204" pitchFamily="34" charset="0"/>
              </a:rPr>
              <a:t>4,0%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janeiro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2026/2025</a:t>
            </a:r>
          </a:p>
          <a:p>
            <a:r>
              <a:rPr lang="pt-BR" sz="2251" b="1" dirty="0">
                <a:latin typeface="Arial" panose="020B0604020202020204" pitchFamily="34" charset="0"/>
                <a:cs typeface="Arial" panose="020B0604020202020204" pitchFamily="34" charset="0"/>
              </a:rPr>
              <a:t>3,0%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12 meses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(PMC)</a:t>
            </a:r>
            <a:endParaRPr lang="pt-BR" sz="1650" dirty="0"/>
          </a:p>
        </p:txBody>
      </p:sp>
      <p:pic>
        <p:nvPicPr>
          <p:cNvPr id="27" name="Picture 26" descr="Resultado de imagem para seta icon png">
            <a:extLst>
              <a:ext uri="{FF2B5EF4-FFF2-40B4-BE49-F238E27FC236}">
                <a16:creationId xmlns="" xmlns:a16="http://schemas.microsoft.com/office/drawing/2014/main" id="{81BE7ED2-8EFB-4EDF-ADC9-8D7F12FA1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474771" y="2530575"/>
            <a:ext cx="517291" cy="57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Resultado de imagem para seta icon png">
            <a:extLst>
              <a:ext uri="{FF2B5EF4-FFF2-40B4-BE49-F238E27FC236}">
                <a16:creationId xmlns="" xmlns:a16="http://schemas.microsoft.com/office/drawing/2014/main" id="{703FC30C-13FC-4DEF-BA9C-91EA3B8FC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474771" y="3329216"/>
            <a:ext cx="517291" cy="57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Elipse 29">
            <a:extLst>
              <a:ext uri="{FF2B5EF4-FFF2-40B4-BE49-F238E27FC236}">
                <a16:creationId xmlns="" xmlns:a16="http://schemas.microsoft.com/office/drawing/2014/main" id="{269F8D25-DA09-4DAC-B0E3-1CFAE5569B6F}"/>
              </a:ext>
            </a:extLst>
          </p:cNvPr>
          <p:cNvSpPr/>
          <p:nvPr/>
        </p:nvSpPr>
        <p:spPr>
          <a:xfrm>
            <a:off x="4258489" y="1108587"/>
            <a:ext cx="1110336" cy="106682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pic>
        <p:nvPicPr>
          <p:cNvPr id="37" name="Picture 4" descr="Resultado de imagem para icon industry png">
            <a:extLst>
              <a:ext uri="{FF2B5EF4-FFF2-40B4-BE49-F238E27FC236}">
                <a16:creationId xmlns="" xmlns:a16="http://schemas.microsoft.com/office/drawing/2014/main" id="{08843ABA-E9E2-4876-8C62-7AEF183ED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6951" y="1238764"/>
            <a:ext cx="671692" cy="67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CaixaDeTexto 39">
            <a:extLst>
              <a:ext uri="{FF2B5EF4-FFF2-40B4-BE49-F238E27FC236}">
                <a16:creationId xmlns="" xmlns:a16="http://schemas.microsoft.com/office/drawing/2014/main" id="{A1FA66AC-8D61-4721-B0B7-F57DA821D5E9}"/>
              </a:ext>
            </a:extLst>
          </p:cNvPr>
          <p:cNvSpPr txBox="1"/>
          <p:nvPr/>
        </p:nvSpPr>
        <p:spPr>
          <a:xfrm>
            <a:off x="4141384" y="2286400"/>
            <a:ext cx="1202825" cy="205466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Indústria</a:t>
            </a:r>
          </a:p>
          <a:p>
            <a:r>
              <a:rPr lang="pt-BR" sz="2251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-10,3%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janeiro 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2026/2025</a:t>
            </a:r>
          </a:p>
          <a:p>
            <a:r>
              <a:rPr lang="pt-BR" sz="2251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-1,0%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12 meses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(PMI)</a:t>
            </a:r>
            <a:endParaRPr lang="pt-BR" sz="1650" dirty="0"/>
          </a:p>
        </p:txBody>
      </p:sp>
      <p:pic>
        <p:nvPicPr>
          <p:cNvPr id="43" name="Imagem 42">
            <a:extLst>
              <a:ext uri="{FF2B5EF4-FFF2-40B4-BE49-F238E27FC236}">
                <a16:creationId xmlns="" xmlns:a16="http://schemas.microsoft.com/office/drawing/2014/main" id="{19385505-B2D4-4264-862E-08206F5B84A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38764" y="1148572"/>
            <a:ext cx="1094779" cy="109477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="" xmlns:a16="http://schemas.microsoft.com/office/drawing/2014/main" id="{57EFC623-F118-4B80-AD46-D13740B5935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33469" y="1108585"/>
            <a:ext cx="1081262" cy="1081262"/>
          </a:xfrm>
          <a:prstGeom prst="rect">
            <a:avLst/>
          </a:prstGeom>
        </p:spPr>
      </p:pic>
      <p:sp>
        <p:nvSpPr>
          <p:cNvPr id="45" name="CaixaDeTexto 44">
            <a:extLst>
              <a:ext uri="{FF2B5EF4-FFF2-40B4-BE49-F238E27FC236}">
                <a16:creationId xmlns="" xmlns:a16="http://schemas.microsoft.com/office/drawing/2014/main" id="{0893060B-C6C0-40C6-AF51-C8F6650FF846}"/>
              </a:ext>
            </a:extLst>
          </p:cNvPr>
          <p:cNvSpPr txBox="1"/>
          <p:nvPr/>
        </p:nvSpPr>
        <p:spPr>
          <a:xfrm>
            <a:off x="5412092" y="2299156"/>
            <a:ext cx="1198689" cy="205466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Serviços</a:t>
            </a:r>
          </a:p>
          <a:p>
            <a:r>
              <a:rPr lang="pt-BR" sz="2251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-1,6%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janeiro 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2026/2025</a:t>
            </a:r>
          </a:p>
          <a:p>
            <a:r>
              <a:rPr lang="pt-BR" sz="2251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-1,3%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12 meses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(PMS)</a:t>
            </a:r>
            <a:endParaRPr lang="pt-BR" sz="1650" dirty="0"/>
          </a:p>
        </p:txBody>
      </p:sp>
      <p:sp>
        <p:nvSpPr>
          <p:cNvPr id="46" name="CaixaDeTexto 45">
            <a:extLst>
              <a:ext uri="{FF2B5EF4-FFF2-40B4-BE49-F238E27FC236}">
                <a16:creationId xmlns="" xmlns:a16="http://schemas.microsoft.com/office/drawing/2014/main" id="{B91B93D5-955B-4B72-97B1-49980C996B94}"/>
              </a:ext>
            </a:extLst>
          </p:cNvPr>
          <p:cNvSpPr txBox="1"/>
          <p:nvPr/>
        </p:nvSpPr>
        <p:spPr>
          <a:xfrm>
            <a:off x="6702256" y="2286398"/>
            <a:ext cx="1343693" cy="251633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650" dirty="0" err="1">
                <a:latin typeface="Arial" panose="020B0604020202020204" pitchFamily="34" charset="0"/>
                <a:cs typeface="Arial" panose="020B0604020202020204" pitchFamily="34" charset="0"/>
              </a:rPr>
              <a:t>Comex</a:t>
            </a:r>
            <a:endParaRPr lang="pt-BR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Exportações</a:t>
            </a:r>
          </a:p>
          <a:p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1,5 bi</a:t>
            </a:r>
          </a:p>
          <a:p>
            <a:r>
              <a:rPr lang="pt-BR" sz="2251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-18,6%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Importações</a:t>
            </a: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1,6 bi</a:t>
            </a:r>
          </a:p>
          <a:p>
            <a:r>
              <a:rPr lang="pt-BR" sz="2251" b="1" dirty="0">
                <a:latin typeface="Arial" panose="020B0604020202020204" pitchFamily="34" charset="0"/>
                <a:cs typeface="Arial" panose="020B0604020202020204" pitchFamily="34" charset="0"/>
              </a:rPr>
              <a:t>4,0%</a:t>
            </a:r>
          </a:p>
          <a:p>
            <a:r>
              <a:rPr lang="pt-BR" sz="1650" dirty="0" err="1">
                <a:latin typeface="Arial" panose="020B0604020202020204" pitchFamily="34" charset="0"/>
                <a:cs typeface="Arial" panose="020B0604020202020204" pitchFamily="34" charset="0"/>
              </a:rPr>
              <a:t>jan-fev</a:t>
            </a:r>
            <a:endParaRPr lang="pt-BR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50" dirty="0">
                <a:latin typeface="Arial" panose="020B0604020202020204" pitchFamily="34" charset="0"/>
                <a:cs typeface="Arial" panose="020B0604020202020204" pitchFamily="34" charset="0"/>
              </a:rPr>
              <a:t>2026/2025</a:t>
            </a:r>
          </a:p>
        </p:txBody>
      </p:sp>
      <p:pic>
        <p:nvPicPr>
          <p:cNvPr id="48" name="Picture 26" descr="Resultado de imagem para seta icon png">
            <a:extLst>
              <a:ext uri="{FF2B5EF4-FFF2-40B4-BE49-F238E27FC236}">
                <a16:creationId xmlns="" xmlns:a16="http://schemas.microsoft.com/office/drawing/2014/main" id="{B70DC4E6-9125-4BE6-BEC2-64FEEB985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361746" y="3787365"/>
            <a:ext cx="517291" cy="57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6" descr="Resultado de imagem para seta icon png">
            <a:extLst>
              <a:ext uri="{FF2B5EF4-FFF2-40B4-BE49-F238E27FC236}">
                <a16:creationId xmlns="" xmlns:a16="http://schemas.microsoft.com/office/drawing/2014/main" id="{703FC30C-13FC-4DEF-BA9C-91EA3B8FC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116726" y="3205016"/>
            <a:ext cx="517291" cy="57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58273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576139" y="2032523"/>
            <a:ext cx="6346854" cy="938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2626" b="1" dirty="0">
                <a:latin typeface="Arial" pitchFamily="34" charset="0"/>
                <a:cs typeface="Arial" pitchFamily="34" charset="0"/>
              </a:rPr>
              <a:t>Indicadores </a:t>
            </a:r>
          </a:p>
          <a:p>
            <a:pPr marL="82173" algn="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2626" b="1" dirty="0">
                <a:latin typeface="Arial" pitchFamily="34" charset="0"/>
                <a:cs typeface="Arial" pitchFamily="34" charset="0"/>
              </a:rPr>
              <a:t>Antecedentes</a:t>
            </a:r>
            <a:endParaRPr lang="pt-BR" altLang="pt-BR" sz="3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107143" y="2195926"/>
            <a:ext cx="1161502" cy="66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173" algn="ctr">
              <a:spcBef>
                <a:spcPts val="300"/>
              </a:spcBef>
              <a:buClr>
                <a:srgbClr val="2DA2BF"/>
              </a:buClr>
              <a:buSzPct val="68000"/>
            </a:pPr>
            <a:r>
              <a:rPr lang="pt-BR" altLang="pt-BR" sz="3751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xmlns="" val="31426153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3765" y="1213260"/>
            <a:ext cx="6495068" cy="3601567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378333" y="681751"/>
            <a:ext cx="451823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ctr"/>
            <a:r>
              <a:rPr lang="pt-B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Índice de Confiança no Brasil </a:t>
            </a:r>
          </a:p>
          <a:p>
            <a:pPr indent="-257237" algn="ctr"/>
            <a:r>
              <a:rPr lang="pt-B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janeiro de 2023 a fevereiro de 2026 </a:t>
            </a:r>
            <a:endParaRPr lang="pt-BR" sz="15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="" xmlns:a16="http://schemas.microsoft.com/office/drawing/2014/main" id="{A69B74C1-1C44-4B06-B080-3982EC92E129}"/>
              </a:ext>
            </a:extLst>
          </p:cNvPr>
          <p:cNvSpPr/>
          <p:nvPr/>
        </p:nvSpPr>
        <p:spPr>
          <a:xfrm>
            <a:off x="1486815" y="4653373"/>
            <a:ext cx="6860116" cy="322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9" dirty="0">
                <a:solidFill>
                  <a:srgbClr val="013763"/>
                </a:solidFill>
              </a:rPr>
              <a:t>Fonte: FGV. </a:t>
            </a:r>
          </a:p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9" dirty="0">
                <a:solidFill>
                  <a:srgbClr val="013763"/>
                </a:solidFill>
              </a:rPr>
              <a:t>Elaboração: SEI/</a:t>
            </a:r>
            <a:r>
              <a:rPr lang="pt-BR" sz="749" dirty="0" err="1">
                <a:solidFill>
                  <a:srgbClr val="013763"/>
                </a:solidFill>
              </a:rPr>
              <a:t>Distat</a:t>
            </a:r>
            <a:r>
              <a:rPr lang="pt-BR" sz="749" dirty="0">
                <a:solidFill>
                  <a:srgbClr val="013763"/>
                </a:solidFill>
              </a:rPr>
              <a:t>/CAC. Índice Dessazonalizados – Padronizados*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="" xmlns:a16="http://schemas.microsoft.com/office/drawing/2014/main" id="{782EE0C0-A046-402F-9BF3-0F857D3DC7B2}"/>
              </a:ext>
            </a:extLst>
          </p:cNvPr>
          <p:cNvSpPr txBox="1"/>
          <p:nvPr/>
        </p:nvSpPr>
        <p:spPr>
          <a:xfrm>
            <a:off x="2712216" y="69852"/>
            <a:ext cx="5135322" cy="555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Indicadores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ANTECEDENTES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56327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378333" y="681753"/>
            <a:ext cx="451823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ctr"/>
            <a:r>
              <a:rPr lang="pt-B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Índice de Confiança do Consumidor no Brasil janeiro de 2021 a fevereiro de 2026 </a:t>
            </a:r>
            <a:endParaRPr lang="pt-BR" sz="15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="" xmlns:a16="http://schemas.microsoft.com/office/drawing/2014/main" id="{A69B74C1-1C44-4B06-B080-3982EC92E129}"/>
              </a:ext>
            </a:extLst>
          </p:cNvPr>
          <p:cNvSpPr/>
          <p:nvPr/>
        </p:nvSpPr>
        <p:spPr>
          <a:xfrm>
            <a:off x="1486815" y="4653373"/>
            <a:ext cx="6860116" cy="322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9" dirty="0">
                <a:solidFill>
                  <a:srgbClr val="013763"/>
                </a:solidFill>
              </a:rPr>
              <a:t>Fonte: FGV. </a:t>
            </a:r>
          </a:p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9" dirty="0">
                <a:solidFill>
                  <a:srgbClr val="013763"/>
                </a:solidFill>
              </a:rPr>
              <a:t>Elaboração: SEI/</a:t>
            </a:r>
            <a:r>
              <a:rPr lang="pt-BR" sz="749" dirty="0" err="1">
                <a:solidFill>
                  <a:srgbClr val="013763"/>
                </a:solidFill>
              </a:rPr>
              <a:t>Distat</a:t>
            </a:r>
            <a:r>
              <a:rPr lang="pt-BR" sz="749" dirty="0">
                <a:solidFill>
                  <a:srgbClr val="013763"/>
                </a:solidFill>
              </a:rPr>
              <a:t>/CAC. Índice Dessazonalizados – Padronizados*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782EE0C0-A046-402F-9BF3-0F857D3DC7B2}"/>
              </a:ext>
            </a:extLst>
          </p:cNvPr>
          <p:cNvSpPr txBox="1"/>
          <p:nvPr/>
        </p:nvSpPr>
        <p:spPr>
          <a:xfrm>
            <a:off x="2712216" y="69852"/>
            <a:ext cx="5135322" cy="555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Indicadores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ANTECEDENTES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8526" y="1323818"/>
            <a:ext cx="6072970" cy="324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46826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2378333" y="745359"/>
            <a:ext cx="451823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ctr"/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Índice de Confiança do Empresariado Baiano (</a:t>
            </a:r>
            <a:r>
              <a:rPr lang="pt-BR" sz="13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Iceb</a:t>
            </a: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de janeiro de 2015 a fevereiro de 2026</a:t>
            </a:r>
            <a:endParaRPr lang="pt-BR" sz="135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A69B74C1-1C44-4B06-B080-3982EC92E129}"/>
              </a:ext>
            </a:extLst>
          </p:cNvPr>
          <p:cNvSpPr/>
          <p:nvPr/>
        </p:nvSpPr>
        <p:spPr>
          <a:xfrm>
            <a:off x="657076" y="4638946"/>
            <a:ext cx="2966571" cy="322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9" dirty="0">
                <a:solidFill>
                  <a:srgbClr val="013763"/>
                </a:solidFill>
              </a:rPr>
              <a:t>Fonte: SEI. </a:t>
            </a:r>
          </a:p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9" dirty="0">
                <a:solidFill>
                  <a:srgbClr val="013763"/>
                </a:solidFill>
              </a:rPr>
              <a:t>Elaboração: SEI/</a:t>
            </a:r>
            <a:r>
              <a:rPr lang="pt-BR" sz="749" dirty="0" err="1">
                <a:solidFill>
                  <a:srgbClr val="013763"/>
                </a:solidFill>
              </a:rPr>
              <a:t>Dipeq</a:t>
            </a:r>
            <a:r>
              <a:rPr lang="pt-BR" sz="749" dirty="0">
                <a:solidFill>
                  <a:srgbClr val="013763"/>
                </a:solidFill>
              </a:rPr>
              <a:t>/Copes.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075" y="1465909"/>
            <a:ext cx="7704499" cy="28704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782EE0C0-A046-402F-9BF3-0F857D3DC7B2}"/>
              </a:ext>
            </a:extLst>
          </p:cNvPr>
          <p:cNvSpPr txBox="1"/>
          <p:nvPr/>
        </p:nvSpPr>
        <p:spPr>
          <a:xfrm>
            <a:off x="2712216" y="69852"/>
            <a:ext cx="5135322" cy="555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Indicadores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ANTECEDENTES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77050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4681632" y="4754427"/>
            <a:ext cx="3241360" cy="207621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pt-BR" sz="749" b="1" dirty="0">
              <a:solidFill>
                <a:srgbClr val="0070C0"/>
              </a:solidFill>
              <a:ea typeface="SimSun" pitchFamily="2" charset="-122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8090CE7D-9193-4B5E-9C94-5829C4EAB359}"/>
              </a:ext>
            </a:extLst>
          </p:cNvPr>
          <p:cNvSpPr txBox="1"/>
          <p:nvPr/>
        </p:nvSpPr>
        <p:spPr>
          <a:xfrm>
            <a:off x="1899472" y="745360"/>
            <a:ext cx="583494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ctr"/>
            <a:r>
              <a:rPr lang="pt-B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Evolução do Indicador de Confiança (</a:t>
            </a:r>
            <a:r>
              <a:rPr lang="pt-BR" sz="15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Iceb</a:t>
            </a:r>
            <a:r>
              <a:rPr lang="pt-B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por setor</a:t>
            </a:r>
          </a:p>
          <a:p>
            <a:pPr indent="-257237" algn="ctr"/>
            <a:r>
              <a:rPr lang="pt-B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janeiro de 2015 a fevereiro de 2026</a:t>
            </a:r>
            <a:endParaRPr lang="pt-BR" sz="15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A69B74C1-1C44-4B06-B080-3982EC92E129}"/>
              </a:ext>
            </a:extLst>
          </p:cNvPr>
          <p:cNvSpPr/>
          <p:nvPr/>
        </p:nvSpPr>
        <p:spPr>
          <a:xfrm>
            <a:off x="2034525" y="4708151"/>
            <a:ext cx="2966571" cy="322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9" dirty="0">
                <a:solidFill>
                  <a:srgbClr val="013763"/>
                </a:solidFill>
              </a:rPr>
              <a:t>Fonte: SEI. </a:t>
            </a:r>
          </a:p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 sz="749" dirty="0">
                <a:solidFill>
                  <a:srgbClr val="013763"/>
                </a:solidFill>
              </a:rPr>
              <a:t>Elaboração: SEI/</a:t>
            </a:r>
            <a:r>
              <a:rPr lang="pt-BR" sz="749" dirty="0" err="1">
                <a:solidFill>
                  <a:srgbClr val="013763"/>
                </a:solidFill>
              </a:rPr>
              <a:t>Dipeq</a:t>
            </a:r>
            <a:r>
              <a:rPr lang="pt-BR" sz="749" dirty="0">
                <a:solidFill>
                  <a:srgbClr val="013763"/>
                </a:solidFill>
              </a:rPr>
              <a:t>/Copes.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2179" y="1299356"/>
            <a:ext cx="5279011" cy="334456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782EE0C0-A046-402F-9BF3-0F857D3DC7B2}"/>
              </a:ext>
            </a:extLst>
          </p:cNvPr>
          <p:cNvSpPr txBox="1"/>
          <p:nvPr/>
        </p:nvSpPr>
        <p:spPr>
          <a:xfrm>
            <a:off x="2712216" y="69852"/>
            <a:ext cx="5135322" cy="555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57237" algn="r">
              <a:lnSpc>
                <a:spcPct val="150000"/>
              </a:lnSpc>
            </a:pPr>
            <a:r>
              <a:rPr lang="pt-BR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Indicadores </a:t>
            </a:r>
            <a:r>
              <a:rPr lang="pt-BR" sz="2251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ANTECEDENTES</a:t>
            </a:r>
            <a:endParaRPr lang="pt-BR" sz="2251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21137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10"/>
          </p:nvPr>
        </p:nvSpPr>
        <p:spPr>
          <a:xfrm>
            <a:off x="0" y="1063496"/>
            <a:ext cx="9044108" cy="858599"/>
          </a:xfrm>
          <a:prstGeom prst="rect">
            <a:avLst/>
          </a:prstGeom>
        </p:spPr>
        <p:txBody>
          <a:bodyPr/>
          <a:lstStyle/>
          <a:p>
            <a:r>
              <a:rPr lang="pt-BR" sz="4999" dirty="0"/>
              <a:t>Obrigado!</a:t>
            </a:r>
            <a:r>
              <a:rPr lang="pt-BR" sz="3500" dirty="0"/>
              <a:t/>
            </a:r>
            <a:br>
              <a:rPr lang="pt-BR" sz="3500" dirty="0"/>
            </a:br>
            <a:r>
              <a:rPr lang="pt-BR" sz="3500" dirty="0"/>
              <a:t/>
            </a:r>
            <a:br>
              <a:rPr lang="pt-BR" sz="3500" dirty="0"/>
            </a:br>
            <a:r>
              <a:rPr lang="pt-BR" sz="3500" b="0" dirty="0"/>
              <a:t>Mais informações  </a:t>
            </a:r>
            <a:br>
              <a:rPr lang="pt-BR" sz="3500" b="0" dirty="0"/>
            </a:br>
            <a:r>
              <a:rPr lang="pt-BR" sz="3500" b="0" dirty="0"/>
              <a:t>e-mail: luizmario@sei.ba.gov.br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47277" y="3668685"/>
            <a:ext cx="3767075" cy="147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8094093"/>
      </p:ext>
    </p:extLst>
  </p:cSld>
  <p:clrMapOvr>
    <a:masterClrMapping/>
  </p:clrMapOvr>
</p:sld>
</file>

<file path=ppt/theme/theme1.xml><?xml version="1.0" encoding="utf-8"?>
<a:theme xmlns:a="http://schemas.openxmlformats.org/drawingml/2006/main" name="Capa 2025">
  <a:themeElements>
    <a:clrScheme name="SEI 2025">
      <a:dk1>
        <a:srgbClr val="013763"/>
      </a:dk1>
      <a:lt1>
        <a:srgbClr val="FFFFFF"/>
      </a:lt1>
      <a:dk2>
        <a:srgbClr val="36546C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drão 2025">
  <a:themeElements>
    <a:clrScheme name="SEI 2025">
      <a:dk1>
        <a:srgbClr val="013763"/>
      </a:dk1>
      <a:lt1>
        <a:srgbClr val="FFFFFF"/>
      </a:lt1>
      <a:dk2>
        <a:srgbClr val="36546C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1">
      <a:majorFont>
        <a:latin typeface="Acumin Variable Concept Black"/>
        <a:ea typeface="DejaVu Sans"/>
        <a:cs typeface="DejaVu Sans"/>
      </a:majorFont>
      <a:minorFont>
        <a:latin typeface="Acumin Variable Concept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1659</TotalTime>
  <Words>1329</Words>
  <Application>Microsoft Office PowerPoint</Application>
  <PresentationFormat>Personalizar</PresentationFormat>
  <Paragraphs>325</Paragraphs>
  <Slides>40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40</vt:i4>
      </vt:variant>
    </vt:vector>
  </HeadingPairs>
  <TitlesOfParts>
    <vt:vector size="42" baseType="lpstr">
      <vt:lpstr>Capa 2025</vt:lpstr>
      <vt:lpstr>Padrão 2025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Obrigado!  Mais informações   e-mail: luizmario@sei.ba.gov.br</vt:lpstr>
    </vt:vector>
  </TitlesOfParts>
  <Company>HP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viniciusassuncao</dc:creator>
  <cp:lastModifiedBy>mario</cp:lastModifiedBy>
  <cp:revision>663</cp:revision>
  <cp:lastPrinted>2026-03-20T17:03:07Z</cp:lastPrinted>
  <dcterms:created xsi:type="dcterms:W3CDTF">2024-05-22T16:58:55Z</dcterms:created>
  <dcterms:modified xsi:type="dcterms:W3CDTF">2026-03-25T19:26:53Z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9</vt:i4>
  </property>
  <property fmtid="{D5CDD505-2E9C-101B-9397-08002B2CF9AE}" pid="3" name="PresentationFormat">
    <vt:lpwstr>Personalizar</vt:lpwstr>
  </property>
  <property fmtid="{D5CDD505-2E9C-101B-9397-08002B2CF9AE}" pid="4" name="Slides">
    <vt:i4>9</vt:i4>
  </property>
</Properties>
</file>