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Ex1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charts/chartEx2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41.svg" ContentType="image/svg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7"/>
  </p:notesMasterIdLst>
  <p:sldIdLst>
    <p:sldId id="256" r:id="rId2"/>
    <p:sldId id="269" r:id="rId3"/>
    <p:sldId id="313" r:id="rId4"/>
    <p:sldId id="333" r:id="rId5"/>
    <p:sldId id="314" r:id="rId6"/>
    <p:sldId id="270" r:id="rId7"/>
    <p:sldId id="316" r:id="rId8"/>
    <p:sldId id="317" r:id="rId9"/>
    <p:sldId id="320" r:id="rId10"/>
    <p:sldId id="315" r:id="rId11"/>
    <p:sldId id="319" r:id="rId12"/>
    <p:sldId id="318" r:id="rId13"/>
    <p:sldId id="328" r:id="rId14"/>
    <p:sldId id="336" r:id="rId15"/>
    <p:sldId id="323" r:id="rId16"/>
    <p:sldId id="321" r:id="rId17"/>
    <p:sldId id="322" r:id="rId18"/>
    <p:sldId id="266" r:id="rId19"/>
    <p:sldId id="340" r:id="rId20"/>
    <p:sldId id="341" r:id="rId21"/>
    <p:sldId id="324" r:id="rId22"/>
    <p:sldId id="325" r:id="rId23"/>
    <p:sldId id="326" r:id="rId24"/>
    <p:sldId id="327" r:id="rId25"/>
    <p:sldId id="299" r:id="rId26"/>
    <p:sldId id="339" r:id="rId27"/>
    <p:sldId id="329" r:id="rId28"/>
    <p:sldId id="330" r:id="rId29"/>
    <p:sldId id="302" r:id="rId30"/>
    <p:sldId id="331" r:id="rId31"/>
    <p:sldId id="332" r:id="rId32"/>
    <p:sldId id="301" r:id="rId33"/>
    <p:sldId id="334" r:id="rId34"/>
    <p:sldId id="335" r:id="rId35"/>
    <p:sldId id="33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53BC3E-F642-04E1-203B-C64F2B4E2F2A}" name="Patricia Pelatieri" initials="PP" userId="S::pelatieri@dieese.org.br::6c9b4be7-44b7-4d83-bdbc-474f8fd66b10" providerId="AD"/>
  <p188:author id="{CBB704F7-1FFE-D38E-125E-3C63B3DC680A}" name="Renata Belzunces" initials="RB" userId="01256161ab10440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2D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29F37C-C70C-48BC-98A4-04090153D6E8}" v="2" dt="2025-04-16T15:14:19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Georgina Dias" userId="de553ee37528ae21" providerId="LiveId" clId="{EA29F37C-C70C-48BC-98A4-04090153D6E8}"/>
    <pc:docChg chg="custSel addSld modSld">
      <pc:chgData name="Ana Georgina Dias" userId="de553ee37528ae21" providerId="LiveId" clId="{EA29F37C-C70C-48BC-98A4-04090153D6E8}" dt="2025-04-16T15:24:44.589" v="73" actId="20577"/>
      <pc:docMkLst>
        <pc:docMk/>
      </pc:docMkLst>
      <pc:sldChg chg="modSp mod">
        <pc:chgData name="Ana Georgina Dias" userId="de553ee37528ae21" providerId="LiveId" clId="{EA29F37C-C70C-48BC-98A4-04090153D6E8}" dt="2025-04-16T15:24:36.795" v="72" actId="20577"/>
        <pc:sldMkLst>
          <pc:docMk/>
          <pc:sldMk cId="1482770325" sldId="326"/>
        </pc:sldMkLst>
        <pc:spChg chg="mod">
          <ac:chgData name="Ana Georgina Dias" userId="de553ee37528ae21" providerId="LiveId" clId="{EA29F37C-C70C-48BC-98A4-04090153D6E8}" dt="2025-04-16T15:24:36.795" v="72" actId="20577"/>
          <ac:spMkLst>
            <pc:docMk/>
            <pc:sldMk cId="1482770325" sldId="326"/>
            <ac:spMk id="4" creationId="{35193E10-6914-F1D0-C8FE-B0C0BAC91A79}"/>
          </ac:spMkLst>
        </pc:spChg>
      </pc:sldChg>
      <pc:sldChg chg="modSp mod">
        <pc:chgData name="Ana Georgina Dias" userId="de553ee37528ae21" providerId="LiveId" clId="{EA29F37C-C70C-48BC-98A4-04090153D6E8}" dt="2025-04-16T15:24:44.589" v="73" actId="20577"/>
        <pc:sldMkLst>
          <pc:docMk/>
          <pc:sldMk cId="1271160189" sldId="327"/>
        </pc:sldMkLst>
        <pc:spChg chg="mod">
          <ac:chgData name="Ana Georgina Dias" userId="de553ee37528ae21" providerId="LiveId" clId="{EA29F37C-C70C-48BC-98A4-04090153D6E8}" dt="2025-04-16T15:24:44.589" v="73" actId="20577"/>
          <ac:spMkLst>
            <pc:docMk/>
            <pc:sldMk cId="1271160189" sldId="327"/>
            <ac:spMk id="2" creationId="{C3F614B0-72AD-237A-C4F5-0C65B1CCB03F}"/>
          </ac:spMkLst>
        </pc:spChg>
      </pc:sldChg>
      <pc:sldChg chg="addSp delSp modSp add mod">
        <pc:chgData name="Ana Georgina Dias" userId="de553ee37528ae21" providerId="LiveId" clId="{EA29F37C-C70C-48BC-98A4-04090153D6E8}" dt="2025-04-16T15:24:12.469" v="71" actId="6549"/>
        <pc:sldMkLst>
          <pc:docMk/>
          <pc:sldMk cId="1832901116" sldId="340"/>
        </pc:sldMkLst>
        <pc:spChg chg="mod">
          <ac:chgData name="Ana Georgina Dias" userId="de553ee37528ae21" providerId="LiveId" clId="{EA29F37C-C70C-48BC-98A4-04090153D6E8}" dt="2025-04-16T15:24:12.469" v="71" actId="6549"/>
          <ac:spMkLst>
            <pc:docMk/>
            <pc:sldMk cId="1832901116" sldId="340"/>
            <ac:spMk id="5" creationId="{56C222D4-FAE6-224B-0129-EA54A56A8CDC}"/>
          </ac:spMkLst>
        </pc:spChg>
        <pc:picChg chg="add mod">
          <ac:chgData name="Ana Georgina Dias" userId="de553ee37528ae21" providerId="LiveId" clId="{EA29F37C-C70C-48BC-98A4-04090153D6E8}" dt="2025-04-16T15:12:52.945" v="20" actId="14100"/>
          <ac:picMkLst>
            <pc:docMk/>
            <pc:sldMk cId="1832901116" sldId="340"/>
            <ac:picMk id="3" creationId="{59D454B5-2E27-BFCC-8C09-AE21F6269CB3}"/>
          </ac:picMkLst>
        </pc:picChg>
        <pc:picChg chg="del">
          <ac:chgData name="Ana Georgina Dias" userId="de553ee37528ae21" providerId="LiveId" clId="{EA29F37C-C70C-48BC-98A4-04090153D6E8}" dt="2025-04-16T15:10:30.395" v="1" actId="478"/>
          <ac:picMkLst>
            <pc:docMk/>
            <pc:sldMk cId="1832901116" sldId="340"/>
            <ac:picMk id="6" creationId="{F36A5F74-B82C-3E12-C9BC-62182E630872}"/>
          </ac:picMkLst>
        </pc:picChg>
      </pc:sldChg>
      <pc:sldChg chg="addSp delSp modSp add mod">
        <pc:chgData name="Ana Georgina Dias" userId="de553ee37528ae21" providerId="LiveId" clId="{EA29F37C-C70C-48BC-98A4-04090153D6E8}" dt="2025-04-16T15:14:39.126" v="68" actId="14100"/>
        <pc:sldMkLst>
          <pc:docMk/>
          <pc:sldMk cId="1333568947" sldId="341"/>
        </pc:sldMkLst>
        <pc:spChg chg="mod">
          <ac:chgData name="Ana Georgina Dias" userId="de553ee37528ae21" providerId="LiveId" clId="{EA29F37C-C70C-48BC-98A4-04090153D6E8}" dt="2025-04-16T15:13:56.900" v="64" actId="6549"/>
          <ac:spMkLst>
            <pc:docMk/>
            <pc:sldMk cId="1333568947" sldId="341"/>
            <ac:spMk id="5" creationId="{8EF9196B-2BF0-5E49-7790-98A71AF36C6E}"/>
          </ac:spMkLst>
        </pc:spChg>
        <pc:picChg chg="del">
          <ac:chgData name="Ana Georgina Dias" userId="de553ee37528ae21" providerId="LiveId" clId="{EA29F37C-C70C-48BC-98A4-04090153D6E8}" dt="2025-04-16T15:13:23.833" v="22" actId="478"/>
          <ac:picMkLst>
            <pc:docMk/>
            <pc:sldMk cId="1333568947" sldId="341"/>
            <ac:picMk id="3" creationId="{64D1C243-4E2F-2E57-20F7-D7B318D295EA}"/>
          </ac:picMkLst>
        </pc:picChg>
        <pc:picChg chg="add mod">
          <ac:chgData name="Ana Georgina Dias" userId="de553ee37528ae21" providerId="LiveId" clId="{EA29F37C-C70C-48BC-98A4-04090153D6E8}" dt="2025-04-16T15:14:39.126" v="68" actId="14100"/>
          <ac:picMkLst>
            <pc:docMk/>
            <pc:sldMk cId="1333568947" sldId="341"/>
            <ac:picMk id="4" creationId="{44C0A156-D4EE-B679-EAC5-4BD8C141C63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file:///C:\Users\pelatieri\Documents\Ambiente%20e%20Transi&#231;&#227;o\Jornada%20de%20Debates\tab_pelat_jornada%20RAIS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file:///C:\Users\pelatieri\Documents\Ambiente%20e%20Transi&#231;&#227;o\Jornada%20de%20Debates\tab_pelat_jornada%20RA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[2023-03-10 PNCB_Análise_Fev25.xlsx]Anos!Anos</c:name>
    <c:fmtId val="1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noProof="0" dirty="0"/>
              <a:t>Evolução</a:t>
            </a:r>
            <a:r>
              <a:rPr lang="pt-BR" b="1" baseline="0" noProof="0" dirty="0"/>
              <a:t> do preço médio do ARROZ</a:t>
            </a:r>
            <a:endParaRPr lang="pt-BR" b="1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Anos!$B$22:$B$23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Anos!$B$24:$B$35</c:f>
              <c:numCache>
                <c:formatCode>#,##0.00</c:formatCode>
                <c:ptCount val="12"/>
                <c:pt idx="0">
                  <c:v>4.58</c:v>
                </c:pt>
                <c:pt idx="1">
                  <c:v>4.54</c:v>
                </c:pt>
                <c:pt idx="2">
                  <c:v>4.6623529411764704</c:v>
                </c:pt>
                <c:pt idx="3">
                  <c:v>4.7805882352941182</c:v>
                </c:pt>
                <c:pt idx="4">
                  <c:v>4.7911764705882351</c:v>
                </c:pt>
                <c:pt idx="5">
                  <c:v>4.7647058823529411</c:v>
                </c:pt>
                <c:pt idx="6">
                  <c:v>4.764705882352942</c:v>
                </c:pt>
                <c:pt idx="7">
                  <c:v>4.7570588235294125</c:v>
                </c:pt>
                <c:pt idx="8">
                  <c:v>4.7294117647058824</c:v>
                </c:pt>
                <c:pt idx="9">
                  <c:v>4.7170588235294124</c:v>
                </c:pt>
                <c:pt idx="10">
                  <c:v>4.750588235294118</c:v>
                </c:pt>
                <c:pt idx="11">
                  <c:v>4.9394117647058833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7-4C04-BCB3-920B32453ECB}"/>
            </c:ext>
          </c:extLst>
        </c:ser>
        <c:ser>
          <c:idx val="1"/>
          <c:order val="1"/>
          <c:tx>
            <c:strRef>
              <c:f>Anos!$C$22:$C$23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Anos!$C$24:$C$35</c:f>
              <c:numCache>
                <c:formatCode>#,##0.00</c:formatCode>
                <c:ptCount val="12"/>
                <c:pt idx="0">
                  <c:v>5.1594117647058813</c:v>
                </c:pt>
                <c:pt idx="1">
                  <c:v>5.1994117647058822</c:v>
                </c:pt>
                <c:pt idx="2">
                  <c:v>5.2635294117647051</c:v>
                </c:pt>
                <c:pt idx="3">
                  <c:v>5.3464705882352934</c:v>
                </c:pt>
                <c:pt idx="4">
                  <c:v>5.3447058823529412</c:v>
                </c:pt>
                <c:pt idx="5">
                  <c:v>5.2958823529411783</c:v>
                </c:pt>
                <c:pt idx="6">
                  <c:v>5.2470588235294118</c:v>
                </c:pt>
                <c:pt idx="7">
                  <c:v>5.2805882352941174</c:v>
                </c:pt>
                <c:pt idx="8">
                  <c:v>5.4470588235294111</c:v>
                </c:pt>
                <c:pt idx="9">
                  <c:v>5.6547058823529408</c:v>
                </c:pt>
                <c:pt idx="10">
                  <c:v>5.8317647058823505</c:v>
                </c:pt>
                <c:pt idx="11">
                  <c:v>6.1511764705882355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87-4C04-BCB3-920B32453ECB}"/>
            </c:ext>
          </c:extLst>
        </c:ser>
        <c:ser>
          <c:idx val="2"/>
          <c:order val="2"/>
          <c:tx>
            <c:strRef>
              <c:f>Anos!$D$22:$D$23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Anos!$D$24:$D$35</c:f>
              <c:numCache>
                <c:formatCode>#,##0.00</c:formatCode>
                <c:ptCount val="12"/>
                <c:pt idx="0">
                  <c:v>6.738823529411766</c:v>
                </c:pt>
                <c:pt idx="1">
                  <c:v>6.9488235294117651</c:v>
                </c:pt>
                <c:pt idx="2">
                  <c:v>6.8188235294117661</c:v>
                </c:pt>
                <c:pt idx="3">
                  <c:v>6.6676470588235288</c:v>
                </c:pt>
                <c:pt idx="4">
                  <c:v>6.9511764705882344</c:v>
                </c:pt>
                <c:pt idx="5">
                  <c:v>7.1135294117647048</c:v>
                </c:pt>
                <c:pt idx="6">
                  <c:v>7.0370588235294109</c:v>
                </c:pt>
                <c:pt idx="7">
                  <c:v>7.011764705882352</c:v>
                </c:pt>
                <c:pt idx="8">
                  <c:v>7.0076470588235296</c:v>
                </c:pt>
                <c:pt idx="9">
                  <c:v>6.9764705882352942</c:v>
                </c:pt>
                <c:pt idx="10">
                  <c:v>6.9352941176470582</c:v>
                </c:pt>
                <c:pt idx="11">
                  <c:v>6.8876470588235303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87-4C04-BCB3-920B32453ECB}"/>
            </c:ext>
          </c:extLst>
        </c:ser>
        <c:ser>
          <c:idx val="3"/>
          <c:order val="3"/>
          <c:tx>
            <c:strRef>
              <c:f>Anos!$E$22:$E$23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Anos!$E$24:$E$35</c:f>
              <c:numCache>
                <c:formatCode>#,##0.00</c:formatCode>
                <c:ptCount val="12"/>
                <c:pt idx="0">
                  <c:v>6.7129411764705873</c:v>
                </c:pt>
                <c:pt idx="1">
                  <c:v>6.6388235294117646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87-4C04-BCB3-920B32453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928080"/>
        <c:axId val="419927600"/>
      </c:lineChart>
      <c:catAx>
        <c:axId val="41992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9927600"/>
        <c:crosses val="autoZero"/>
        <c:auto val="1"/>
        <c:lblAlgn val="ctr"/>
        <c:lblOffset val="100"/>
        <c:noMultiLvlLbl val="0"/>
      </c:catAx>
      <c:valAx>
        <c:axId val="41992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992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19330073092494"/>
          <c:y val="0.42088549326183183"/>
          <c:w val="0.12607648509782055"/>
          <c:h val="0.257918159958986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[2023-03-10 PNCB_Análise_Fev25.xlsx]Anos!Anos</c:name>
    <c:fmtId val="1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noProof="0" dirty="0"/>
              <a:t>Evolução do preço médio do CAFÉ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Anos!$B$22:$B$23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Anos!$B$24:$B$35</c:f>
              <c:numCache>
                <c:formatCode>#,##0.00</c:formatCode>
                <c:ptCount val="12"/>
                <c:pt idx="0">
                  <c:v>32.554705882352948</c:v>
                </c:pt>
                <c:pt idx="1">
                  <c:v>33.420588235294119</c:v>
                </c:pt>
                <c:pt idx="2">
                  <c:v>34.135882352941174</c:v>
                </c:pt>
                <c:pt idx="3">
                  <c:v>34.902941176470591</c:v>
                </c:pt>
                <c:pt idx="4">
                  <c:v>35.195882352941176</c:v>
                </c:pt>
                <c:pt idx="5">
                  <c:v>35.609999999999992</c:v>
                </c:pt>
                <c:pt idx="6">
                  <c:v>35.539411764705882</c:v>
                </c:pt>
                <c:pt idx="7">
                  <c:v>34.988235294117644</c:v>
                </c:pt>
                <c:pt idx="8">
                  <c:v>34.944117647058818</c:v>
                </c:pt>
                <c:pt idx="9">
                  <c:v>34.888823529411773</c:v>
                </c:pt>
                <c:pt idx="10">
                  <c:v>34.600588235294119</c:v>
                </c:pt>
                <c:pt idx="11">
                  <c:v>34.50705882352942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E1-46DA-89AC-3D4C89CF227D}"/>
            </c:ext>
          </c:extLst>
        </c:ser>
        <c:ser>
          <c:idx val="1"/>
          <c:order val="1"/>
          <c:tx>
            <c:strRef>
              <c:f>Anos!$C$22:$C$23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Anos!$C$24:$C$35</c:f>
              <c:numCache>
                <c:formatCode>#,##0.00</c:formatCode>
                <c:ptCount val="12"/>
                <c:pt idx="0">
                  <c:v>34.28235294117647</c:v>
                </c:pt>
                <c:pt idx="1">
                  <c:v>34.058235294117651</c:v>
                </c:pt>
                <c:pt idx="2">
                  <c:v>33.444117647058818</c:v>
                </c:pt>
                <c:pt idx="3">
                  <c:v>33.295294117647067</c:v>
                </c:pt>
                <c:pt idx="4">
                  <c:v>32.968823529411765</c:v>
                </c:pt>
                <c:pt idx="5">
                  <c:v>32.578235294117647</c:v>
                </c:pt>
                <c:pt idx="6">
                  <c:v>32.247058823529414</c:v>
                </c:pt>
                <c:pt idx="7">
                  <c:v>31.830000000000002</c:v>
                </c:pt>
                <c:pt idx="8">
                  <c:v>31.506470588235302</c:v>
                </c:pt>
                <c:pt idx="9">
                  <c:v>31.264117647058825</c:v>
                </c:pt>
                <c:pt idx="10">
                  <c:v>30.870000000000005</c:v>
                </c:pt>
                <c:pt idx="11">
                  <c:v>31.045294117647057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E1-46DA-89AC-3D4C89CF227D}"/>
            </c:ext>
          </c:extLst>
        </c:ser>
        <c:ser>
          <c:idx val="2"/>
          <c:order val="2"/>
          <c:tx>
            <c:strRef>
              <c:f>Anos!$D$22:$D$23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Anos!$D$24:$D$35</c:f>
              <c:numCache>
                <c:formatCode>#,##0.00</c:formatCode>
                <c:ptCount val="12"/>
                <c:pt idx="0">
                  <c:v>31.325882352941182</c:v>
                </c:pt>
                <c:pt idx="1">
                  <c:v>31.535294117647059</c:v>
                </c:pt>
                <c:pt idx="2">
                  <c:v>31.817647058823528</c:v>
                </c:pt>
                <c:pt idx="3">
                  <c:v>33.001764705882358</c:v>
                </c:pt>
                <c:pt idx="4">
                  <c:v>34.637058823529422</c:v>
                </c:pt>
                <c:pt idx="5">
                  <c:v>36.488823529411761</c:v>
                </c:pt>
                <c:pt idx="6">
                  <c:v>37.957058823529408</c:v>
                </c:pt>
                <c:pt idx="7">
                  <c:v>40.340588235294106</c:v>
                </c:pt>
                <c:pt idx="8">
                  <c:v>42.787647058823531</c:v>
                </c:pt>
                <c:pt idx="9">
                  <c:v>44.10235294117647</c:v>
                </c:pt>
                <c:pt idx="10">
                  <c:v>44.930588235294124</c:v>
                </c:pt>
                <c:pt idx="11">
                  <c:v>46.620588235294122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E1-46DA-89AC-3D4C89CF227D}"/>
            </c:ext>
          </c:extLst>
        </c:ser>
        <c:ser>
          <c:idx val="3"/>
          <c:order val="3"/>
          <c:tx>
            <c:strRef>
              <c:f>Anos!$E$22:$E$23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Anos!$E$24:$E$35</c:f>
              <c:numCache>
                <c:formatCode>#,##0.00</c:formatCode>
                <c:ptCount val="12"/>
                <c:pt idx="0">
                  <c:v>52.633529411764712</c:v>
                </c:pt>
                <c:pt idx="1">
                  <c:v>59.052941176470597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E1-46DA-89AC-3D4C89CF2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928080"/>
        <c:axId val="419927600"/>
      </c:lineChart>
      <c:catAx>
        <c:axId val="41992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9927600"/>
        <c:crosses val="autoZero"/>
        <c:auto val="1"/>
        <c:lblAlgn val="ctr"/>
        <c:lblOffset val="100"/>
        <c:noMultiLvlLbl val="0"/>
      </c:catAx>
      <c:valAx>
        <c:axId val="41992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992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151583043288017"/>
          <c:y val="0.41180100932244729"/>
          <c:w val="0.12408226167231488"/>
          <c:h val="0.287534136578513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[2023-03-10 PNCB_Análise_Fev25.xlsx]Anos!Anos</c:name>
    <c:fmtId val="20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noProof="0" dirty="0"/>
              <a:t>Evolução do preço médio do AÇÚCAR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Anos!$B$22:$B$23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Anos!$B$24:$B$35</c:f>
              <c:numCache>
                <c:formatCode>#,##0.00</c:formatCode>
                <c:ptCount val="12"/>
                <c:pt idx="0">
                  <c:v>4.2652941176470582</c:v>
                </c:pt>
                <c:pt idx="1">
                  <c:v>4.3329411764705883</c:v>
                </c:pt>
                <c:pt idx="2">
                  <c:v>4.3770588235294126</c:v>
                </c:pt>
                <c:pt idx="3">
                  <c:v>4.422941176470589</c:v>
                </c:pt>
                <c:pt idx="4">
                  <c:v>4.3923529411764699</c:v>
                </c:pt>
                <c:pt idx="5">
                  <c:v>4.3811764705882359</c:v>
                </c:pt>
                <c:pt idx="6">
                  <c:v>4.3511764705882356</c:v>
                </c:pt>
                <c:pt idx="7">
                  <c:v>4.3341176470588234</c:v>
                </c:pt>
                <c:pt idx="8">
                  <c:v>4.2705882352941167</c:v>
                </c:pt>
                <c:pt idx="9">
                  <c:v>4.2152941176470575</c:v>
                </c:pt>
                <c:pt idx="10">
                  <c:v>4.1752941176470593</c:v>
                </c:pt>
                <c:pt idx="11">
                  <c:v>4.1835294117647059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79-49BD-AD6C-FB5D5A17C128}"/>
            </c:ext>
          </c:extLst>
        </c:ser>
        <c:ser>
          <c:idx val="1"/>
          <c:order val="1"/>
          <c:tx>
            <c:strRef>
              <c:f>Anos!$C$22:$C$23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Anos!$C$24:$C$35</c:f>
              <c:numCache>
                <c:formatCode>#,##0.00</c:formatCode>
                <c:ptCount val="12"/>
                <c:pt idx="0">
                  <c:v>4.1705882352941179</c:v>
                </c:pt>
                <c:pt idx="1">
                  <c:v>4.1541176470588237</c:v>
                </c:pt>
                <c:pt idx="2">
                  <c:v>4.130588235294117</c:v>
                </c:pt>
                <c:pt idx="3">
                  <c:v>4.1576470588235299</c:v>
                </c:pt>
                <c:pt idx="4">
                  <c:v>4.2535294117647071</c:v>
                </c:pt>
                <c:pt idx="5">
                  <c:v>4.3535294117647059</c:v>
                </c:pt>
                <c:pt idx="6">
                  <c:v>4.34</c:v>
                </c:pt>
                <c:pt idx="7">
                  <c:v>4.3141176470588229</c:v>
                </c:pt>
                <c:pt idx="8">
                  <c:v>4.3217647058823516</c:v>
                </c:pt>
                <c:pt idx="9">
                  <c:v>4.354705882352941</c:v>
                </c:pt>
                <c:pt idx="10">
                  <c:v>4.4217647058823522</c:v>
                </c:pt>
                <c:pt idx="11">
                  <c:v>4.5082352941176467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79-49BD-AD6C-FB5D5A17C128}"/>
            </c:ext>
          </c:extLst>
        </c:ser>
        <c:ser>
          <c:idx val="2"/>
          <c:order val="2"/>
          <c:tx>
            <c:strRef>
              <c:f>Anos!$D$22:$D$23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Anos!$D$24:$D$35</c:f>
              <c:numCache>
                <c:formatCode>#,##0.00</c:formatCode>
                <c:ptCount val="12"/>
                <c:pt idx="0">
                  <c:v>4.5405882352941163</c:v>
                </c:pt>
                <c:pt idx="1">
                  <c:v>4.527058823529412</c:v>
                </c:pt>
                <c:pt idx="2">
                  <c:v>4.5158823529411771</c:v>
                </c:pt>
                <c:pt idx="3">
                  <c:v>4.5741176470588227</c:v>
                </c:pt>
                <c:pt idx="4">
                  <c:v>4.6017647058823528</c:v>
                </c:pt>
                <c:pt idx="5">
                  <c:v>4.5841176470588234</c:v>
                </c:pt>
                <c:pt idx="6">
                  <c:v>4.5623529411764707</c:v>
                </c:pt>
                <c:pt idx="7">
                  <c:v>4.5058823529411764</c:v>
                </c:pt>
                <c:pt idx="8">
                  <c:v>4.4641176470588233</c:v>
                </c:pt>
                <c:pt idx="9">
                  <c:v>4.4705882352941178</c:v>
                </c:pt>
                <c:pt idx="10">
                  <c:v>4.473529411764706</c:v>
                </c:pt>
                <c:pt idx="11">
                  <c:v>4.5023529411764702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79-49BD-AD6C-FB5D5A17C128}"/>
            </c:ext>
          </c:extLst>
        </c:ser>
        <c:ser>
          <c:idx val="3"/>
          <c:order val="3"/>
          <c:tx>
            <c:strRef>
              <c:f>Anos!$E$22:$E$23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Anos!$E$24:$E$35</c:f>
              <c:numCache>
                <c:formatCode>#,##0.00</c:formatCode>
                <c:ptCount val="12"/>
                <c:pt idx="0">
                  <c:v>4.5188235294117636</c:v>
                </c:pt>
                <c:pt idx="1">
                  <c:v>4.5070588235294116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79-49BD-AD6C-FB5D5A17C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928080"/>
        <c:axId val="419927600"/>
      </c:lineChart>
      <c:catAx>
        <c:axId val="41992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9927600"/>
        <c:crosses val="autoZero"/>
        <c:auto val="1"/>
        <c:lblAlgn val="ctr"/>
        <c:lblOffset val="100"/>
        <c:noMultiLvlLbl val="0"/>
      </c:catAx>
      <c:valAx>
        <c:axId val="41992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992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[2023-03-10 PNCB_Análise_Fev25.xlsx]Anos!Anos</c:name>
    <c:fmtId val="2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noProof="0" dirty="0"/>
              <a:t>Evolução do preço médio da CESTA BÁSICA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Anos!$B$22:$B$23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Anos!$B$24:$B$35</c:f>
              <c:numCache>
                <c:formatCode>#,##0.00</c:formatCode>
                <c:ptCount val="12"/>
                <c:pt idx="0">
                  <c:v>618.84058823529415</c:v>
                </c:pt>
                <c:pt idx="1">
                  <c:v>629.04411764705878</c:v>
                </c:pt>
                <c:pt idx="2">
                  <c:v>656.62529411764706</c:v>
                </c:pt>
                <c:pt idx="3">
                  <c:v>683.91058823529397</c:v>
                </c:pt>
                <c:pt idx="4">
                  <c:v>665.80705882352947</c:v>
                </c:pt>
                <c:pt idx="5">
                  <c:v>669.03294117647067</c:v>
                </c:pt>
                <c:pt idx="6">
                  <c:v>664.51117647058823</c:v>
                </c:pt>
                <c:pt idx="7">
                  <c:v>656.2947058823529</c:v>
                </c:pt>
                <c:pt idx="8">
                  <c:v>651.39411764705892</c:v>
                </c:pt>
                <c:pt idx="9">
                  <c:v>659.02176470588245</c:v>
                </c:pt>
                <c:pt idx="10">
                  <c:v>666.75705882352941</c:v>
                </c:pt>
                <c:pt idx="11">
                  <c:v>675.09999999999991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F-4BC0-B29B-E7C7F9EC9917}"/>
            </c:ext>
          </c:extLst>
        </c:ser>
        <c:ser>
          <c:idx val="1"/>
          <c:order val="1"/>
          <c:tx>
            <c:strRef>
              <c:f>Anos!$C$22:$C$23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Anos!$C$24:$C$35</c:f>
              <c:numCache>
                <c:formatCode>#,##0.00</c:formatCode>
                <c:ptCount val="12"/>
                <c:pt idx="0">
                  <c:v>688.62176470588236</c:v>
                </c:pt>
                <c:pt idx="1">
                  <c:v>678.45588235294122</c:v>
                </c:pt>
                <c:pt idx="2">
                  <c:v>668.0241176470588</c:v>
                </c:pt>
                <c:pt idx="3">
                  <c:v>680.53470588235291</c:v>
                </c:pt>
                <c:pt idx="4">
                  <c:v>679.89235294117645</c:v>
                </c:pt>
                <c:pt idx="5">
                  <c:v>679.23176470588248</c:v>
                </c:pt>
                <c:pt idx="6">
                  <c:v>666.82117647058817</c:v>
                </c:pt>
                <c:pt idx="7">
                  <c:v>654.07411764705898</c:v>
                </c:pt>
                <c:pt idx="8">
                  <c:v>648.17294117647089</c:v>
                </c:pt>
                <c:pt idx="9">
                  <c:v>643.70470588235275</c:v>
                </c:pt>
                <c:pt idx="10">
                  <c:v>644.89588235294127</c:v>
                </c:pt>
                <c:pt idx="11">
                  <c:v>654.30235294117665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7F-4BC0-B29B-E7C7F9EC9917}"/>
            </c:ext>
          </c:extLst>
        </c:ser>
        <c:ser>
          <c:idx val="2"/>
          <c:order val="2"/>
          <c:tx>
            <c:strRef>
              <c:f>Anos!$D$22:$D$23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Anos!$D$24:$D$35</c:f>
              <c:numCache>
                <c:formatCode>#,##0.00</c:formatCode>
                <c:ptCount val="12"/>
                <c:pt idx="0">
                  <c:v>683.51176470588234</c:v>
                </c:pt>
                <c:pt idx="1">
                  <c:v>690.88470588235293</c:v>
                </c:pt>
                <c:pt idx="2">
                  <c:v>696.01058823529422</c:v>
                </c:pt>
                <c:pt idx="3">
                  <c:v>705.39058823529422</c:v>
                </c:pt>
                <c:pt idx="4">
                  <c:v>709.2847058823528</c:v>
                </c:pt>
                <c:pt idx="5">
                  <c:v>705.27823529411762</c:v>
                </c:pt>
                <c:pt idx="6">
                  <c:v>674.74764705882342</c:v>
                </c:pt>
                <c:pt idx="7">
                  <c:v>654.79352941176478</c:v>
                </c:pt>
                <c:pt idx="8">
                  <c:v>656.1341176470587</c:v>
                </c:pt>
                <c:pt idx="9">
                  <c:v>675.47705882352943</c:v>
                </c:pt>
                <c:pt idx="10">
                  <c:v>692.8864705882354</c:v>
                </c:pt>
                <c:pt idx="11">
                  <c:v>702.03470588235291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7F-4BC0-B29B-E7C7F9EC9917}"/>
            </c:ext>
          </c:extLst>
        </c:ser>
        <c:ser>
          <c:idx val="3"/>
          <c:order val="3"/>
          <c:tx>
            <c:strRef>
              <c:f>Anos!$E$22:$E$23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Anos!$A$24:$A$35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Anos!$E$24:$E$35</c:f>
              <c:numCache>
                <c:formatCode>#,##0.00</c:formatCode>
                <c:ptCount val="12"/>
                <c:pt idx="0">
                  <c:v>714.65647058823538</c:v>
                </c:pt>
                <c:pt idx="1">
                  <c:v>722.59647058823521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7F-4BC0-B29B-E7C7F9EC9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928080"/>
        <c:axId val="419927600"/>
      </c:lineChart>
      <c:catAx>
        <c:axId val="41992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9927600"/>
        <c:crosses val="autoZero"/>
        <c:auto val="1"/>
        <c:lblAlgn val="ctr"/>
        <c:lblOffset val="100"/>
        <c:noMultiLvlLbl val="0"/>
      </c:catAx>
      <c:valAx>
        <c:axId val="41992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992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 sz="1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Número de Denúncias</a:t>
            </a:r>
          </a:p>
        </c:rich>
      </c:tx>
      <c:layout>
        <c:manualLayout>
          <c:xMode val="edge"/>
          <c:yMode val="edge"/>
          <c:x val="0.31878990408793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1257105207098206E-2"/>
          <c:y val="0.15185473336488262"/>
          <c:w val="0.89030796150481195"/>
          <c:h val="0.721258019830854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Munic_empr!$N$4</c:f>
              <c:strCache>
                <c:ptCount val="1"/>
                <c:pt idx="0">
                  <c:v> Denúncias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Munic_empr!$M$5:$M$7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Munic_empr!$N$5:$N$7</c:f>
              <c:numCache>
                <c:formatCode>General</c:formatCode>
                <c:ptCount val="3"/>
                <c:pt idx="0">
                  <c:v>154</c:v>
                </c:pt>
                <c:pt idx="1">
                  <c:v>611</c:v>
                </c:pt>
                <c:pt idx="2">
                  <c:v>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C-45D1-97E7-FE4F9A65385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78576399"/>
        <c:axId val="478574959"/>
      </c:barChart>
      <c:catAx>
        <c:axId val="478576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478574959"/>
        <c:crosses val="autoZero"/>
        <c:auto val="1"/>
        <c:lblAlgn val="ctr"/>
        <c:lblOffset val="100"/>
        <c:noMultiLvlLbl val="0"/>
      </c:catAx>
      <c:valAx>
        <c:axId val="47857495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8576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 noProof="0" dirty="0"/>
              <a:t>Notificações - transtornos mentais </a:t>
            </a:r>
            <a:r>
              <a:rPr lang="pt-BR" noProof="0" dirty="0" err="1"/>
              <a:t>realcionados</a:t>
            </a:r>
            <a:r>
              <a:rPr lang="pt-BR" noProof="0" dirty="0"/>
              <a:t> ao trabalho</a:t>
            </a:r>
          </a:p>
        </c:rich>
      </c:tx>
      <c:layout>
        <c:manualLayout>
          <c:xMode val="edge"/>
          <c:yMode val="edge"/>
          <c:x val="0.19888850992596918"/>
          <c:y val="6.429907262806796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3056362123027968E-2"/>
          <c:y val="0.11352184433261997"/>
          <c:w val="0.91598146986361983"/>
          <c:h val="0.71050571654423811"/>
        </c:manualLayout>
      </c:layout>
      <c:lineChart>
        <c:grouping val="standard"/>
        <c:varyColors val="0"/>
        <c:ser>
          <c:idx val="0"/>
          <c:order val="0"/>
          <c:tx>
            <c:strRef>
              <c:f>Sexo!$A$6</c:f>
              <c:strCache>
                <c:ptCount val="1"/>
                <c:pt idx="0">
                  <c:v>Masculino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9"/>
              <c:layout>
                <c:manualLayout>
                  <c:x val="-3.7471413349794966E-2"/>
                  <c:y val="4.2849981683922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B96-4A63-9834-88ED6FDE3507}"/>
                </c:ext>
              </c:extLst>
            </c:dLbl>
            <c:dLbl>
              <c:idx val="10"/>
              <c:layout>
                <c:manualLayout>
                  <c:x val="-2.4773471288507105E-2"/>
                  <c:y val="3.6728555729076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B96-4A63-9834-88ED6FDE35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Sexo!$B$4:$L$5</c:f>
              <c:strCach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strCache>
            </c:strRef>
          </c:cat>
          <c:val>
            <c:numRef>
              <c:f>Sexo!$B$6:$L$6</c:f>
              <c:numCache>
                <c:formatCode>General</c:formatCode>
                <c:ptCount val="11"/>
                <c:pt idx="0">
                  <c:v>375</c:v>
                </c:pt>
                <c:pt idx="1">
                  <c:v>485</c:v>
                </c:pt>
                <c:pt idx="2">
                  <c:v>555</c:v>
                </c:pt>
                <c:pt idx="3">
                  <c:v>729</c:v>
                </c:pt>
                <c:pt idx="4">
                  <c:v>605</c:v>
                </c:pt>
                <c:pt idx="5">
                  <c:v>785</c:v>
                </c:pt>
                <c:pt idx="6">
                  <c:v>441</c:v>
                </c:pt>
                <c:pt idx="7">
                  <c:v>600</c:v>
                </c:pt>
                <c:pt idx="8">
                  <c:v>880</c:v>
                </c:pt>
                <c:pt idx="9">
                  <c:v>1073</c:v>
                </c:pt>
                <c:pt idx="10">
                  <c:v>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96-4A63-9834-88ED6FDE3507}"/>
            </c:ext>
          </c:extLst>
        </c:ser>
        <c:ser>
          <c:idx val="1"/>
          <c:order val="1"/>
          <c:tx>
            <c:strRef>
              <c:f>Sexo!$A$7</c:f>
              <c:strCache>
                <c:ptCount val="1"/>
                <c:pt idx="0">
                  <c:v>Feminino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9"/>
              <c:layout>
                <c:manualLayout>
                  <c:x val="-2.8385850882643504E-2"/>
                  <c:y val="-3.9789268706499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B96-4A63-9834-88ED6FDE3507}"/>
                </c:ext>
              </c:extLst>
            </c:dLbl>
            <c:dLbl>
              <c:idx val="10"/>
              <c:layout>
                <c:manualLayout>
                  <c:x val="-4.4606337101297085E-2"/>
                  <c:y val="4.5910694661345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96-4A63-9834-88ED6FDE35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Sexo!$B$4:$L$5</c:f>
              <c:strCach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strCache>
            </c:strRef>
          </c:cat>
          <c:val>
            <c:numRef>
              <c:f>Sexo!$B$7:$L$7</c:f>
              <c:numCache>
                <c:formatCode>General</c:formatCode>
                <c:ptCount val="11"/>
                <c:pt idx="0">
                  <c:v>516</c:v>
                </c:pt>
                <c:pt idx="1">
                  <c:v>704</c:v>
                </c:pt>
                <c:pt idx="2">
                  <c:v>901</c:v>
                </c:pt>
                <c:pt idx="3">
                  <c:v>1192</c:v>
                </c:pt>
                <c:pt idx="4">
                  <c:v>1211</c:v>
                </c:pt>
                <c:pt idx="5">
                  <c:v>1594</c:v>
                </c:pt>
                <c:pt idx="6">
                  <c:v>910</c:v>
                </c:pt>
                <c:pt idx="7">
                  <c:v>1215</c:v>
                </c:pt>
                <c:pt idx="8">
                  <c:v>1655</c:v>
                </c:pt>
                <c:pt idx="9">
                  <c:v>2762</c:v>
                </c:pt>
                <c:pt idx="10">
                  <c:v>2019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96-4A63-9834-88ED6FDE3507}"/>
            </c:ext>
          </c:extLst>
        </c:ser>
        <c:ser>
          <c:idx val="2"/>
          <c:order val="2"/>
          <c:tx>
            <c:strRef>
              <c:f>Sexo!$A$8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2143672028650127E-2"/>
                  <c:y val="-4.7418156052981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49-45BC-96FE-2C7EACB9274B}"/>
                </c:ext>
              </c:extLst>
            </c:dLbl>
            <c:dLbl>
              <c:idx val="8"/>
              <c:layout>
                <c:manualLayout>
                  <c:x val="-6.4740988180908468E-2"/>
                  <c:y val="-2.92143848689918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B96-4A63-9834-88ED6FDE3507}"/>
                </c:ext>
              </c:extLst>
            </c:dLbl>
            <c:dLbl>
              <c:idx val="10"/>
              <c:layout>
                <c:manualLayout>
                  <c:x val="-2.3642084410764263E-3"/>
                  <c:y val="-2.6153671891568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96-4A63-9834-88ED6FDE35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Sexo!$B$4:$L$5</c:f>
              <c:strCach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strCache>
            </c:strRef>
          </c:cat>
          <c:val>
            <c:numRef>
              <c:f>Sexo!$B$8:$L$8</c:f>
              <c:numCache>
                <c:formatCode>General</c:formatCode>
                <c:ptCount val="11"/>
                <c:pt idx="0">
                  <c:v>891</c:v>
                </c:pt>
                <c:pt idx="1">
                  <c:v>1189</c:v>
                </c:pt>
                <c:pt idx="2">
                  <c:v>1456</c:v>
                </c:pt>
                <c:pt idx="3">
                  <c:v>1921</c:v>
                </c:pt>
                <c:pt idx="4">
                  <c:v>1816</c:v>
                </c:pt>
                <c:pt idx="5">
                  <c:v>2379</c:v>
                </c:pt>
                <c:pt idx="6">
                  <c:v>1351</c:v>
                </c:pt>
                <c:pt idx="7">
                  <c:v>1816</c:v>
                </c:pt>
                <c:pt idx="8">
                  <c:v>2535</c:v>
                </c:pt>
                <c:pt idx="9">
                  <c:v>3835</c:v>
                </c:pt>
                <c:pt idx="10">
                  <c:v>2888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96-4A63-9834-88ED6FDE3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8978527"/>
        <c:axId val="1588981887"/>
      </c:lineChart>
      <c:catAx>
        <c:axId val="15889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588981887"/>
        <c:crosses val="autoZero"/>
        <c:auto val="1"/>
        <c:lblAlgn val="ctr"/>
        <c:lblOffset val="100"/>
        <c:noMultiLvlLbl val="0"/>
      </c:catAx>
      <c:valAx>
        <c:axId val="1588981887"/>
        <c:scaling>
          <c:orientation val="minMax"/>
          <c:max val="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588978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264704015538108"/>
          <c:y val="0.91162155127537736"/>
          <c:w val="0.44449669564507582"/>
          <c:h val="5.16498929955463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Setores verdes</c:v>
                </c:pt>
              </c:strCache>
            </c:strRef>
          </c:tx>
          <c:spPr>
            <a:solidFill>
              <a:srgbClr val="54849A">
                <a:lumMod val="40000"/>
                <a:lumOff val="60000"/>
              </a:srgbClr>
            </a:solidFill>
            <a:ln w="0">
              <a:noFill/>
            </a:ln>
          </c:spPr>
          <c:invertIfNegative val="0"/>
          <c:dLbls>
            <c:dLbl>
              <c:idx val="0"/>
              <c:dLblPos val="inBase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98-4E9F-910D-37D38083660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wrap="square"/>
              <a:lstStyle/>
              <a:p>
                <a:pPr>
                  <a:defRPr sz="1600" b="0" strike="noStrike" spc="-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strCache>
            </c:strRef>
          </c:cat>
          <c:val>
            <c:numRef>
              <c:f>0</c:f>
              <c:numCache>
                <c:formatCode>#,##0</c:formatCode>
                <c:ptCount val="17"/>
                <c:pt idx="0">
                  <c:v>2293505</c:v>
                </c:pt>
                <c:pt idx="1">
                  <c:v>2484799</c:v>
                </c:pt>
                <c:pt idx="2">
                  <c:v>2653059</c:v>
                </c:pt>
                <c:pt idx="3">
                  <c:v>2719651</c:v>
                </c:pt>
                <c:pt idx="4">
                  <c:v>2906579</c:v>
                </c:pt>
                <c:pt idx="5">
                  <c:v>3104655</c:v>
                </c:pt>
                <c:pt idx="6">
                  <c:v>3231630</c:v>
                </c:pt>
                <c:pt idx="7">
                  <c:v>3302477</c:v>
                </c:pt>
                <c:pt idx="8">
                  <c:v>3367766</c:v>
                </c:pt>
                <c:pt idx="9">
                  <c:v>3254874</c:v>
                </c:pt>
                <c:pt idx="10">
                  <c:v>3101634</c:v>
                </c:pt>
                <c:pt idx="11">
                  <c:v>3079240</c:v>
                </c:pt>
                <c:pt idx="12">
                  <c:v>3099169</c:v>
                </c:pt>
                <c:pt idx="13">
                  <c:v>3115257</c:v>
                </c:pt>
                <c:pt idx="14">
                  <c:v>3105256</c:v>
                </c:pt>
                <c:pt idx="15">
                  <c:v>3230767</c:v>
                </c:pt>
                <c:pt idx="16">
                  <c:v>3400441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5E-435F-9FA8-3E0AAD45F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58"/>
        <c:axId val="72599634"/>
        <c:axId val="67006626"/>
      </c:barChart>
      <c:lineChart>
        <c:grouping val="standard"/>
        <c:varyColors val="0"/>
        <c:ser>
          <c:idx val="1"/>
          <c:order val="1"/>
          <c:tx>
            <c:strRef>
              <c:f>label 1</c:f>
              <c:strCache>
                <c:ptCount val="1"/>
                <c:pt idx="0">
                  <c:v>% setores verdes</c:v>
                </c:pt>
              </c:strCache>
            </c:strRef>
          </c:tx>
          <c:spPr>
            <a:ln w="28440" cap="rnd">
              <a:solidFill>
                <a:srgbClr val="54849A">
                  <a:lumMod val="50000"/>
                </a:srgbClr>
              </a:solidFill>
              <a:round/>
            </a:ln>
          </c:spPr>
          <c:marker>
            <c:symbol val="circle"/>
            <c:size val="5"/>
            <c:spPr>
              <a:solidFill>
                <a:srgbClr val="54849A">
                  <a:lumMod val="50000"/>
                </a:srgbClr>
              </a:solidFill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600" b="0" strike="noStrike" spc="-1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strCache>
            </c:strRef>
          </c:cat>
          <c:val>
            <c:numRef>
              <c:f>1</c:f>
              <c:numCache>
                <c:formatCode>0.00</c:formatCode>
                <c:ptCount val="17"/>
                <c:pt idx="0">
                  <c:v>6.5239333107838302</c:v>
                </c:pt>
                <c:pt idx="1">
                  <c:v>6.6072023533647499</c:v>
                </c:pt>
                <c:pt idx="2">
                  <c:v>6.7265559384736404</c:v>
                </c:pt>
                <c:pt idx="3">
                  <c:v>6.5998858558575701</c:v>
                </c:pt>
                <c:pt idx="4">
                  <c:v>6.5956149259485599</c:v>
                </c:pt>
                <c:pt idx="5">
                  <c:v>6.7039790496484502</c:v>
                </c:pt>
                <c:pt idx="6">
                  <c:v>6.8093504096782098</c:v>
                </c:pt>
                <c:pt idx="7">
                  <c:v>6.7468492811608503</c:v>
                </c:pt>
                <c:pt idx="8">
                  <c:v>6.7937531053623301</c:v>
                </c:pt>
                <c:pt idx="9">
                  <c:v>6.77240812872743</c:v>
                </c:pt>
                <c:pt idx="10">
                  <c:v>6.7338703146695096</c:v>
                </c:pt>
                <c:pt idx="11">
                  <c:v>6.6532718517233302</c:v>
                </c:pt>
                <c:pt idx="12">
                  <c:v>6.64613960013609</c:v>
                </c:pt>
                <c:pt idx="13">
                  <c:v>6.6684309258494796</c:v>
                </c:pt>
                <c:pt idx="14">
                  <c:v>6.71607444352665</c:v>
                </c:pt>
                <c:pt idx="15">
                  <c:v>6.6300879410893803</c:v>
                </c:pt>
                <c:pt idx="16">
                  <c:v>6.44134371432148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5E-435F-9FA8-3E0AAD45F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0">
              <a:noFill/>
            </a:ln>
          </c:spPr>
        </c:hiLowLines>
        <c:marker val="1"/>
        <c:smooth val="0"/>
        <c:axId val="71814236"/>
        <c:axId val="48492816"/>
      </c:lineChart>
      <c:catAx>
        <c:axId val="7259963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0" strike="noStrike" spc="-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67006626"/>
        <c:crosses val="autoZero"/>
        <c:auto val="1"/>
        <c:lblAlgn val="ctr"/>
        <c:lblOffset val="100"/>
        <c:noMultiLvlLbl val="0"/>
      </c:catAx>
      <c:valAx>
        <c:axId val="67006626"/>
        <c:scaling>
          <c:orientation val="minMax"/>
          <c:max val="3800000"/>
          <c:min val="200000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#,##0" sourceLinked="0"/>
        <c:majorTickMark val="none"/>
        <c:minorTickMark val="none"/>
        <c:tickLblPos val="nextTo"/>
        <c:spPr>
          <a:ln w="12600">
            <a:noFill/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72599634"/>
        <c:crosses val="autoZero"/>
        <c:crossBetween val="between"/>
      </c:valAx>
      <c:catAx>
        <c:axId val="718142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492816"/>
        <c:crosses val="autoZero"/>
        <c:auto val="1"/>
        <c:lblAlgn val="ctr"/>
        <c:lblOffset val="100"/>
        <c:noMultiLvlLbl val="0"/>
      </c:catAx>
      <c:valAx>
        <c:axId val="48492816"/>
        <c:scaling>
          <c:orientation val="minMax"/>
          <c:min val="3"/>
        </c:scaling>
        <c:delete val="0"/>
        <c:axPos val="r"/>
        <c:numFmt formatCode="0.00" sourceLinked="0"/>
        <c:majorTickMark val="out"/>
        <c:minorTickMark val="none"/>
        <c:tickLblPos val="nextTo"/>
        <c:spPr>
          <a:ln w="12600">
            <a:noFill/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71814236"/>
        <c:crosses val="max"/>
        <c:crossBetween val="between"/>
      </c:valAx>
      <c:spPr>
        <a:noFill/>
        <a:ln w="0">
          <a:noFill/>
        </a:ln>
      </c:spPr>
    </c:plotArea>
    <c:legend>
      <c:legendPos val="b"/>
      <c:layout>
        <c:manualLayout>
          <c:xMode val="edge"/>
          <c:yMode val="edge"/>
          <c:x val="0.29261746433677038"/>
          <c:y val="0.9180707733011243"/>
          <c:w val="0.41959357985825946"/>
          <c:h val="6.9755030243771513E-2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400" b="0" strike="noStrike" spc="-1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1"/>
  </c:chart>
  <c:spPr>
    <a:solidFill>
      <a:srgbClr val="FFFFFF"/>
    </a:solidFill>
    <a:ln w="12600">
      <a:noFill/>
      <a:round/>
    </a:ln>
  </c:sp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 sz="1400" b="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Proporção de vínculos com jornada acima de 40h por setor Brasil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T04_qde!$B$21</c:f>
              <c:strCache>
                <c:ptCount val="1"/>
                <c:pt idx="0">
                  <c:v>Proporção acima de 40h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T04_qde!$A$22:$A$32</c:f>
              <c:strCache>
                <c:ptCount val="11"/>
                <c:pt idx="0">
                  <c:v> Agricultura, pecuaria, produca </c:v>
                </c:pt>
                <c:pt idx="1">
                  <c:v> Industria geral </c:v>
                </c:pt>
                <c:pt idx="2">
                  <c:v> Construcao </c:v>
                </c:pt>
                <c:pt idx="3">
                  <c:v> Comercio, reparacao de veiculo </c:v>
                </c:pt>
                <c:pt idx="4">
                  <c:v> Transporte, armazenagem e corr </c:v>
                </c:pt>
                <c:pt idx="5">
                  <c:v> Alojamento e alimentacao </c:v>
                </c:pt>
                <c:pt idx="6">
                  <c:v> Informacao, comunicacao e ativ </c:v>
                </c:pt>
                <c:pt idx="7">
                  <c:v> Administracao publica, defesa, </c:v>
                </c:pt>
                <c:pt idx="8">
                  <c:v> Outros servicos </c:v>
                </c:pt>
                <c:pt idx="9">
                  <c:v> Servicos domesticos </c:v>
                </c:pt>
                <c:pt idx="10">
                  <c:v> Total </c:v>
                </c:pt>
              </c:strCache>
            </c:strRef>
          </c:cat>
          <c:val>
            <c:numRef>
              <c:f>T04_qde!$B$22:$B$32</c:f>
              <c:numCache>
                <c:formatCode>0%</c:formatCode>
                <c:ptCount val="11"/>
                <c:pt idx="0">
                  <c:v>0.95641517639160156</c:v>
                </c:pt>
                <c:pt idx="1">
                  <c:v>0.87754994630813599</c:v>
                </c:pt>
                <c:pt idx="2">
                  <c:v>0.9450337290763855</c:v>
                </c:pt>
                <c:pt idx="3">
                  <c:v>0.92661762237548828</c:v>
                </c:pt>
                <c:pt idx="4">
                  <c:v>0.86635422706604004</c:v>
                </c:pt>
                <c:pt idx="5">
                  <c:v>0.8815758228302002</c:v>
                </c:pt>
                <c:pt idx="6">
                  <c:v>0.69145524501800537</c:v>
                </c:pt>
                <c:pt idx="7">
                  <c:v>0.16986654698848724</c:v>
                </c:pt>
                <c:pt idx="8">
                  <c:v>0.62520730495452881</c:v>
                </c:pt>
                <c:pt idx="9">
                  <c:v>0.85876286029815674</c:v>
                </c:pt>
                <c:pt idx="10">
                  <c:v>0.65808349847793579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C2-4F08-A2E3-CE3A47F7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62135856"/>
        <c:axId val="1962136336"/>
      </c:barChart>
      <c:catAx>
        <c:axId val="196213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962136336"/>
        <c:crosses val="autoZero"/>
        <c:auto val="1"/>
        <c:lblAlgn val="ctr"/>
        <c:lblOffset val="100"/>
        <c:noMultiLvlLbl val="0"/>
      </c:catAx>
      <c:valAx>
        <c:axId val="19621363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962135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 sz="1400" b="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Afastamentos</a:t>
            </a:r>
            <a:r>
              <a:rPr lang="pt-BR" sz="1400" b="0" baseline="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 acidente ou doença do trabalho por jornada Brasil 2023</a:t>
            </a:r>
          </a:p>
          <a:p>
            <a: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 sz="14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2062283565803247"/>
          <c:y val="0.18538586283075503"/>
          <c:w val="0.78574432888016021"/>
          <c:h val="0.592158993692492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T07_afast_doenca_qde!$A$16</c:f>
              <c:strCache>
                <c:ptCount val="1"/>
                <c:pt idx="0">
                  <c:v>Um afastamento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T07_afast_doenca_qde!$B$15:$E$15</c:f>
              <c:strCache>
                <c:ptCount val="4"/>
                <c:pt idx="0">
                  <c:v>Até 36h</c:v>
                </c:pt>
                <c:pt idx="1">
                  <c:v>De 37h a 40h</c:v>
                </c:pt>
                <c:pt idx="2">
                  <c:v>Mais de 40h</c:v>
                </c:pt>
                <c:pt idx="3">
                  <c:v>Total</c:v>
                </c:pt>
              </c:strCache>
            </c:strRef>
          </c:cat>
          <c:val>
            <c:numRef>
              <c:f>T07_afast_doenca_qde!$B$16:$E$16</c:f>
              <c:numCache>
                <c:formatCode>_-* #,##0_-;\-* #,##0_-;_-* "-"??_-;_-@_-</c:formatCode>
                <c:ptCount val="4"/>
                <c:pt idx="0">
                  <c:v>820488</c:v>
                </c:pt>
                <c:pt idx="1">
                  <c:v>849887</c:v>
                </c:pt>
                <c:pt idx="2">
                  <c:v>4757884</c:v>
                </c:pt>
                <c:pt idx="3">
                  <c:v>6428259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FB-485A-90A2-A76C95EF85DF}"/>
            </c:ext>
          </c:extLst>
        </c:ser>
        <c:ser>
          <c:idx val="1"/>
          <c:order val="1"/>
          <c:tx>
            <c:strRef>
              <c:f>T07_afast_doenca_qde!$A$17</c:f>
              <c:strCache>
                <c:ptCount val="1"/>
                <c:pt idx="0">
                  <c:v>Dois afastamentos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T07_afast_doenca_qde!$B$15:$E$15</c:f>
              <c:strCache>
                <c:ptCount val="4"/>
                <c:pt idx="0">
                  <c:v>Até 36h</c:v>
                </c:pt>
                <c:pt idx="1">
                  <c:v>De 37h a 40h</c:v>
                </c:pt>
                <c:pt idx="2">
                  <c:v>Mais de 40h</c:v>
                </c:pt>
                <c:pt idx="3">
                  <c:v>Total</c:v>
                </c:pt>
              </c:strCache>
            </c:strRef>
          </c:cat>
          <c:val>
            <c:numRef>
              <c:f>T07_afast_doenca_qde!$B$17:$E$17</c:f>
              <c:numCache>
                <c:formatCode>_-* #,##0_-;\-* #,##0_-;_-* "-"??_-;_-@_-</c:formatCode>
                <c:ptCount val="4"/>
                <c:pt idx="0">
                  <c:v>362221</c:v>
                </c:pt>
                <c:pt idx="1">
                  <c:v>361549</c:v>
                </c:pt>
                <c:pt idx="2">
                  <c:v>1828800</c:v>
                </c:pt>
                <c:pt idx="3">
                  <c:v>2552570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FB-485A-90A2-A76C95EF85DF}"/>
            </c:ext>
          </c:extLst>
        </c:ser>
        <c:ser>
          <c:idx val="2"/>
          <c:order val="2"/>
          <c:tx>
            <c:strRef>
              <c:f>T07_afast_doenca_qde!$A$18</c:f>
              <c:strCache>
                <c:ptCount val="1"/>
                <c:pt idx="0">
                  <c:v>Três ou + afastamentos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T07_afast_doenca_qde!$B$15:$E$15</c:f>
              <c:strCache>
                <c:ptCount val="4"/>
                <c:pt idx="0">
                  <c:v>Até 36h</c:v>
                </c:pt>
                <c:pt idx="1">
                  <c:v>De 37h a 40h</c:v>
                </c:pt>
                <c:pt idx="2">
                  <c:v>Mais de 40h</c:v>
                </c:pt>
                <c:pt idx="3">
                  <c:v>Total</c:v>
                </c:pt>
              </c:strCache>
            </c:strRef>
          </c:cat>
          <c:val>
            <c:numRef>
              <c:f>T07_afast_doenca_qde!$B$18:$E$18</c:f>
              <c:numCache>
                <c:formatCode>_-* #,##0_-;\-* #,##0_-;_-* "-"??_-;_-@_-</c:formatCode>
                <c:ptCount val="4"/>
                <c:pt idx="0">
                  <c:v>512749</c:v>
                </c:pt>
                <c:pt idx="1">
                  <c:v>505991</c:v>
                </c:pt>
                <c:pt idx="2">
                  <c:v>2343255</c:v>
                </c:pt>
                <c:pt idx="3">
                  <c:v>3361995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FB-485A-90A2-A76C95EF8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2133936"/>
        <c:axId val="1962137776"/>
      </c:barChart>
      <c:lineChart>
        <c:grouping val="standard"/>
        <c:varyColors val="0"/>
        <c:ser>
          <c:idx val="3"/>
          <c:order val="3"/>
          <c:tx>
            <c:strRef>
              <c:f>T07_afast_doenca_qde!$A$19</c:f>
              <c:strCache>
                <c:ptCount val="1"/>
                <c:pt idx="0">
                  <c:v>% com afastamento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3567850814291689E-2"/>
                  <c:y val="-1.1526587824192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FB-485A-90A2-A76C95EF85DF}"/>
                </c:ext>
              </c:extLst>
            </c:dLbl>
            <c:dLbl>
              <c:idx val="1"/>
              <c:layout>
                <c:manualLayout>
                  <c:x val="-3.4889512448778838E-2"/>
                  <c:y val="3.5855897922397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CFB-485A-90A2-A76C95EF85DF}"/>
                </c:ext>
              </c:extLst>
            </c:dLbl>
            <c:dLbl>
              <c:idx val="2"/>
              <c:layout>
                <c:manualLayout>
                  <c:x val="-3.2505121049582759E-2"/>
                  <c:y val="-4.6296250625462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FB-485A-90A2-A76C95EF85DF}"/>
                </c:ext>
              </c:extLst>
            </c:dLbl>
            <c:dLbl>
              <c:idx val="3"/>
              <c:layout>
                <c:manualLayout>
                  <c:x val="-1.6720429511237301E-2"/>
                  <c:y val="-1.1526587824192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CFB-485A-90A2-A76C95EF85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T07_afast_doenca_qde!$B$15:$E$15</c:f>
              <c:strCache>
                <c:ptCount val="4"/>
                <c:pt idx="0">
                  <c:v>Até 36h</c:v>
                </c:pt>
                <c:pt idx="1">
                  <c:v>De 37h a 40h</c:v>
                </c:pt>
                <c:pt idx="2">
                  <c:v>Mais de 40h</c:v>
                </c:pt>
                <c:pt idx="3">
                  <c:v>Total</c:v>
                </c:pt>
              </c:strCache>
            </c:strRef>
          </c:cat>
          <c:val>
            <c:numRef>
              <c:f>T07_afast_doenca_qde!$B$19:$E$19</c:f>
              <c:numCache>
                <c:formatCode>0.0%</c:formatCode>
                <c:ptCount val="4"/>
                <c:pt idx="0">
                  <c:v>0.19472127465602218</c:v>
                </c:pt>
                <c:pt idx="1">
                  <c:v>0.10667705634589308</c:v>
                </c:pt>
                <c:pt idx="2">
                  <c:v>0.15931412392689692</c:v>
                </c:pt>
                <c:pt idx="3">
                  <c:v>0.15264661568364368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CFB-485A-90A2-A76C95EF8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2140656"/>
        <c:axId val="1962140176"/>
      </c:lineChart>
      <c:catAx>
        <c:axId val="196213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962137776"/>
        <c:crosses val="autoZero"/>
        <c:auto val="1"/>
        <c:lblAlgn val="ctr"/>
        <c:lblOffset val="100"/>
        <c:noMultiLvlLbl val="0"/>
      </c:catAx>
      <c:valAx>
        <c:axId val="196213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62133936"/>
        <c:crosses val="autoZero"/>
        <c:crossBetween val="between"/>
        <c:majorUnit val="1000000"/>
        <c:minorUnit val="200000"/>
      </c:valAx>
      <c:valAx>
        <c:axId val="1962140176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62140656"/>
        <c:crosses val="max"/>
        <c:crossBetween val="between"/>
      </c:valAx>
      <c:catAx>
        <c:axId val="19621406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621401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948270787280857"/>
          <c:y val="0.86871133164643544"/>
          <c:w val="0.79837047818360363"/>
          <c:h val="0.13128866835356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T01_qde!$B$43:$E$43</cx:f>
        <cx:lvl ptCount="4">
          <cx:pt idx="0">Até 36h</cx:pt>
          <cx:pt idx="1">De 37h a 40h</cx:pt>
          <cx:pt idx="2">Mais de 40h</cx:pt>
          <cx:pt idx="3">Total</cx:pt>
        </cx:lvl>
      </cx:strDim>
      <cx:numDim type="val">
        <cx:f dir="row">T01_qde!$B$44:$E$44</cx:f>
        <cx:lvl ptCount="4" formatCode="_-* #.##0_-;\-* #.##0_-;_-* &quot;-&quot;??_-;_-@_-">
          <cx:pt idx="0">5939657</cx:pt>
          <cx:pt idx="1">12623056</cx:pt>
          <cx:pt idx="2">35727467</cx:pt>
          <cx:pt idx="3">54290180</cx:pt>
        </cx:lvl>
      </cx:numDim>
    </cx:data>
  </cx:chartData>
  <cx:chart>
    <cx:title pos="t" align="ctr" overlay="0">
      <cx:tx>
        <cx:txData>
          <cx:v>Distribuição dos vínculos formais por jornada de trabalho - Brasil 2023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b="1">
              <a:solidFill>
                <a:sysClr val="windowText" lastClr="000000"/>
              </a:solidFill>
            </a:defRPr>
          </a:pPr>
          <a:r>
            <a:rPr lang="pt-BR" sz="1600" b="1" i="0" u="none" strike="noStrike" baseline="0" dirty="0">
              <a:solidFill>
                <a:sysClr val="windowText" lastClr="000000"/>
              </a:solidFill>
              <a:latin typeface="Aptos Narrow" panose="02110004020202020204"/>
            </a:rPr>
            <a:t>Distribuição dos vínculos formais por jornada de trabalho - Brasil 2023</a:t>
          </a:r>
        </a:p>
      </cx:txPr>
    </cx:title>
    <cx:plotArea>
      <cx:plotAreaRegion>
        <cx:series layoutId="funnel" uniqueId="{9DCF0AAD-68C1-4AB5-8BD2-B2318201177F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400" b="0">
                    <a:solidFill>
                      <a:sysClr val="windowText" lastClr="000000"/>
                    </a:solidFill>
                  </a:defRPr>
                </a:pPr>
                <a:endParaRPr lang="pt-BR" sz="1400" b="0" i="0" u="none" strike="noStrike" baseline="0">
                  <a:solidFill>
                    <a:sysClr val="windowText" lastClr="000000"/>
                  </a:solidFill>
                  <a:latin typeface="Aptos Narrow" panose="02110004020202020204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ysClr val="windowText" lastClr="000000"/>
                </a:solidFill>
                <a:latin typeface="Aptos Narrow" panose="020B0004020202020204" pitchFamily="34" charset="0"/>
                <a:ea typeface="Aptos Narrow" panose="020B0004020202020204" pitchFamily="34" charset="0"/>
                <a:cs typeface="Aptos Narrow" panose="020B0004020202020204" pitchFamily="34" charset="0"/>
              </a:defRPr>
            </a:pPr>
            <a:endParaRPr lang="pt-BR" sz="1400" b="0">
              <a:solidFill>
                <a:sysClr val="windowText" lastClr="000000"/>
              </a:solidFill>
            </a:endParaRPr>
          </a:p>
        </cx:txPr>
      </cx:axis>
    </cx:plotArea>
  </cx:chart>
  <cx:spPr>
    <a:ln>
      <a:noFill/>
    </a:ln>
  </cx:spPr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T01_rem!$B$40:$E$40</cx:f>
        <cx:lvl ptCount="4">
          <cx:pt idx="0">Até 36h</cx:pt>
          <cx:pt idx="1">De 37h a 40h</cx:pt>
          <cx:pt idx="2">Mais de 40h</cx:pt>
          <cx:pt idx="3">Total</cx:pt>
        </cx:lvl>
      </cx:strDim>
      <cx:numDim type="val">
        <cx:f dir="row">T01_rem!$B$41:$E$41</cx:f>
        <cx:lvl ptCount="4" formatCode="_-* #.##0_-;\-* #.##0_-;_-* &quot;-&quot;??_-;_-@_-">
          <cx:pt idx="0">3593.0288300603597</cx:pt>
          <cx:pt idx="1">6637.4217097673254</cx:pt>
          <cx:pt idx="2">3195.0997306839567</cx:pt>
          <cx:pt idx="3">3936.1937541845009</cx:pt>
        </cx:lvl>
      </cx:numDim>
    </cx:data>
  </cx:chartData>
  <cx:chart>
    <cx:title pos="t" align="ctr" overlay="0">
      <cx:tx>
        <cx:txData>
          <cx:v>Remuneração média dos vínculos formais ativos em 31/12/2023 em R$ - Brasil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>
              <a:solidFill>
                <a:schemeClr val="tx1"/>
              </a:solidFill>
            </a:defRPr>
          </a:pPr>
          <a:r>
            <a:rPr lang="pt-BR" sz="1600" b="1" i="0" u="none" strike="noStrike" baseline="0" dirty="0">
              <a:solidFill>
                <a:schemeClr val="tx1"/>
              </a:solidFill>
              <a:latin typeface="Aptos Narrow" panose="02110004020202020204"/>
            </a:rPr>
            <a:t>Remuneração média dos vínculos formais ativos em 31/12/2023 em R$ - Brasil</a:t>
          </a:r>
        </a:p>
      </cx:txPr>
    </cx:title>
    <cx:plotArea>
      <cx:plotAreaRegion>
        <cx:series layoutId="funnel" uniqueId="{426D7DBD-3E12-4CB5-95FB-DDFA1B894B43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400" b="1" i="0">
                    <a:solidFill>
                      <a:srgbClr val="595959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Century Gothic" panose="020B0502020202020204" pitchFamily="34" charset="0"/>
                  </a:defRPr>
                </a:pPr>
                <a:endParaRPr lang="pt-BR" sz="1400" b="1"/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rgbClr val="595959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pt-BR" sz="1400"/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64BE14-686B-490C-8B44-95FC001D406B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0035A9E-A71C-4FED-86A2-31C0E80BD15B}">
      <dgm:prSet custT="1"/>
      <dgm:spPr>
        <a:solidFill>
          <a:schemeClr val="accent5"/>
        </a:solidFill>
      </dgm:spPr>
      <dgm:t>
        <a:bodyPr/>
        <a:lstStyle/>
        <a:p>
          <a:r>
            <a:rPr lang="pt-BR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Lições aprendidas com as experiências internacionais de Transição (energética) Justa: </a:t>
          </a:r>
        </a:p>
        <a:p>
          <a:r>
            <a:rPr lang="pt-BR" sz="20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Diálogo social, plano de desenvolvimento, interação com comunidades, disponibilidade de financiamento e politicas públicas ativas </a:t>
          </a:r>
        </a:p>
        <a:p>
          <a:r>
            <a:rPr lang="pt-BR" sz="20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(o estado presente)</a:t>
          </a:r>
        </a:p>
      </dgm:t>
    </dgm:pt>
    <dgm:pt modelId="{6C1F699C-75A6-46A4-A6D1-BF6FD5690C71}" type="parTrans" cxnId="{38B5F86D-6554-404F-9BA4-40F7241F989C}">
      <dgm:prSet/>
      <dgm:spPr/>
      <dgm:t>
        <a:bodyPr/>
        <a:lstStyle/>
        <a:p>
          <a:endParaRPr lang="en-US"/>
        </a:p>
      </dgm:t>
    </dgm:pt>
    <dgm:pt modelId="{110ACEF1-3344-48D1-97E0-F66142A7A620}" type="sibTrans" cxnId="{38B5F86D-6554-404F-9BA4-40F7241F989C}">
      <dgm:prSet/>
      <dgm:spPr/>
      <dgm:t>
        <a:bodyPr/>
        <a:lstStyle/>
        <a:p>
          <a:endParaRPr lang="en-US"/>
        </a:p>
      </dgm:t>
    </dgm:pt>
    <dgm:pt modelId="{87782C63-B95F-4DA8-BEF6-CDF7680C3F58}">
      <dgm:prSet custT="1"/>
      <dgm:spPr>
        <a:solidFill>
          <a:schemeClr val="accent4"/>
        </a:solidFill>
      </dgm:spPr>
      <dgm:t>
        <a:bodyPr anchor="ctr"/>
        <a:lstStyle/>
        <a:p>
          <a:r>
            <a:rPr lang="pt-BR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Características das “transições” brasileiras</a:t>
          </a:r>
        </a:p>
      </dgm:t>
    </dgm:pt>
    <dgm:pt modelId="{D807B026-2012-49A0-9182-D00E4D3B470A}" type="parTrans" cxnId="{15E9F935-AFD7-40D2-8682-0E1FE5401631}">
      <dgm:prSet/>
      <dgm:spPr/>
      <dgm:t>
        <a:bodyPr/>
        <a:lstStyle/>
        <a:p>
          <a:endParaRPr lang="en-US"/>
        </a:p>
      </dgm:t>
    </dgm:pt>
    <dgm:pt modelId="{7C253677-BD3D-4D35-8857-705692D1D705}" type="sibTrans" cxnId="{15E9F935-AFD7-40D2-8682-0E1FE5401631}">
      <dgm:prSet/>
      <dgm:spPr/>
      <dgm:t>
        <a:bodyPr/>
        <a:lstStyle/>
        <a:p>
          <a:endParaRPr lang="en-US"/>
        </a:p>
      </dgm:t>
    </dgm:pt>
    <dgm:pt modelId="{48FF6E56-3A56-43CF-B401-2E5EB094F136}">
      <dgm:prSet custT="1"/>
      <dgm:spPr>
        <a:solidFill>
          <a:schemeClr val="accent4"/>
        </a:solidFill>
      </dgm:spPr>
      <dgm:t>
        <a:bodyPr anchor="ctr"/>
        <a:lstStyle/>
        <a:p>
          <a:r>
            <a:rPr lang="pt-BR" sz="16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Pouca geração de emprego</a:t>
          </a:r>
        </a:p>
      </dgm:t>
    </dgm:pt>
    <dgm:pt modelId="{35780316-3D61-45C5-9359-F4187EB4A7F2}" type="parTrans" cxnId="{49F98321-2BDC-4977-8316-02BD510CD183}">
      <dgm:prSet/>
      <dgm:spPr/>
      <dgm:t>
        <a:bodyPr/>
        <a:lstStyle/>
        <a:p>
          <a:endParaRPr lang="en-US"/>
        </a:p>
      </dgm:t>
    </dgm:pt>
    <dgm:pt modelId="{20523184-F7AF-4AA7-82A2-4E056CCB7FF7}" type="sibTrans" cxnId="{49F98321-2BDC-4977-8316-02BD510CD183}">
      <dgm:prSet/>
      <dgm:spPr/>
      <dgm:t>
        <a:bodyPr/>
        <a:lstStyle/>
        <a:p>
          <a:endParaRPr lang="en-US"/>
        </a:p>
      </dgm:t>
    </dgm:pt>
    <dgm:pt modelId="{94A2A811-4594-4B73-9A47-B748F02EFF82}">
      <dgm:prSet custT="1"/>
      <dgm:spPr>
        <a:solidFill>
          <a:schemeClr val="accent4"/>
        </a:solidFill>
      </dgm:spPr>
      <dgm:t>
        <a:bodyPr anchor="ctr"/>
        <a:lstStyle/>
        <a:p>
          <a:r>
            <a:rPr lang="pt-BR" sz="16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Falta de regulação (eólica </a:t>
          </a:r>
          <a:r>
            <a:rPr lang="pt-BR" sz="1600" b="0" i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off </a:t>
          </a:r>
          <a:r>
            <a:rPr lang="pt-BR" sz="1600" b="0" i="1" noProof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shore</a:t>
          </a:r>
          <a:r>
            <a:rPr lang="pt-BR" sz="16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 mercado carbono, hidrogênio verde, captura e armazenamento de carbono...)</a:t>
          </a:r>
        </a:p>
      </dgm:t>
    </dgm:pt>
    <dgm:pt modelId="{7E42364E-A34B-41B6-989A-AA27138499E8}" type="parTrans" cxnId="{694F2E52-D05F-4929-9032-FA4579EC2DB1}">
      <dgm:prSet/>
      <dgm:spPr/>
      <dgm:t>
        <a:bodyPr/>
        <a:lstStyle/>
        <a:p>
          <a:endParaRPr lang="en-US"/>
        </a:p>
      </dgm:t>
    </dgm:pt>
    <dgm:pt modelId="{2EFDCC30-D221-4BEC-B424-8E0E92504267}" type="sibTrans" cxnId="{694F2E52-D05F-4929-9032-FA4579EC2DB1}">
      <dgm:prSet/>
      <dgm:spPr/>
      <dgm:t>
        <a:bodyPr/>
        <a:lstStyle/>
        <a:p>
          <a:endParaRPr lang="en-US"/>
        </a:p>
      </dgm:t>
    </dgm:pt>
    <dgm:pt modelId="{1925359F-3D66-45E3-BDE1-82AFF6687DD2}">
      <dgm:prSet custT="1"/>
      <dgm:spPr>
        <a:solidFill>
          <a:schemeClr val="accent4"/>
        </a:solidFill>
      </dgm:spPr>
      <dgm:t>
        <a:bodyPr anchor="ctr"/>
        <a:lstStyle/>
        <a:p>
          <a:r>
            <a:rPr lang="pt-BR" sz="16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Baixa incorporação tecnológica nas cadeias produtivas (conteúdo local)</a:t>
          </a:r>
        </a:p>
      </dgm:t>
    </dgm:pt>
    <dgm:pt modelId="{6590A232-9B82-451B-9866-DE900751557A}" type="parTrans" cxnId="{0AB49B87-6019-4B0F-97A8-D443DC22468C}">
      <dgm:prSet/>
      <dgm:spPr/>
      <dgm:t>
        <a:bodyPr/>
        <a:lstStyle/>
        <a:p>
          <a:endParaRPr lang="en-US"/>
        </a:p>
      </dgm:t>
    </dgm:pt>
    <dgm:pt modelId="{A2E29B1F-8835-47E3-81ED-12D9FF1747CE}" type="sibTrans" cxnId="{0AB49B87-6019-4B0F-97A8-D443DC22468C}">
      <dgm:prSet/>
      <dgm:spPr/>
      <dgm:t>
        <a:bodyPr/>
        <a:lstStyle/>
        <a:p>
          <a:endParaRPr lang="en-US"/>
        </a:p>
      </dgm:t>
    </dgm:pt>
    <dgm:pt modelId="{B7BD9B40-D934-4939-9723-4791B78293F0}">
      <dgm:prSet custT="1"/>
      <dgm:spPr>
        <a:solidFill>
          <a:schemeClr val="accent4"/>
        </a:solidFill>
      </dgm:spPr>
      <dgm:t>
        <a:bodyPr anchor="ctr"/>
        <a:lstStyle/>
        <a:p>
          <a:r>
            <a:rPr lang="pt-BR" sz="16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Falta de financiamento (apesar Fundo Clima, </a:t>
          </a:r>
          <a:r>
            <a:rPr lang="pt-BR" sz="1600" b="0" noProof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Pré</a:t>
          </a:r>
          <a:r>
            <a:rPr lang="pt-BR" sz="16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-Sal, BNDES, bancos públicos e privados, Fundo Internacional para Reparação de Perdas e Danos, Mercado de Carbono? )</a:t>
          </a:r>
        </a:p>
      </dgm:t>
    </dgm:pt>
    <dgm:pt modelId="{BD5C6857-DDB6-44A3-ABEA-93791704E1E4}" type="parTrans" cxnId="{DA77C495-3803-4FFD-A3A1-A31778EE741A}">
      <dgm:prSet/>
      <dgm:spPr/>
      <dgm:t>
        <a:bodyPr/>
        <a:lstStyle/>
        <a:p>
          <a:endParaRPr lang="en-US"/>
        </a:p>
      </dgm:t>
    </dgm:pt>
    <dgm:pt modelId="{7E2A1AFC-5196-4CA6-A45B-45BE0D44D842}" type="sibTrans" cxnId="{DA77C495-3803-4FFD-A3A1-A31778EE741A}">
      <dgm:prSet/>
      <dgm:spPr/>
      <dgm:t>
        <a:bodyPr/>
        <a:lstStyle/>
        <a:p>
          <a:endParaRPr lang="en-US"/>
        </a:p>
      </dgm:t>
    </dgm:pt>
    <dgm:pt modelId="{5F81C33E-EF6C-4AAB-A7C5-3EB713A4721B}">
      <dgm:prSet custT="1"/>
      <dgm:spPr>
        <a:solidFill>
          <a:schemeClr val="accent4"/>
        </a:solidFill>
      </dgm:spPr>
      <dgm:t>
        <a:bodyPr anchor="ctr"/>
        <a:lstStyle/>
        <a:p>
          <a:r>
            <a:rPr lang="pt-BR" sz="16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Não há um Programa Nacional de Transição Justa (São vários planos sob o comando de diversos ministérios o que não fortalece o diálogo </a:t>
          </a:r>
        </a:p>
      </dgm:t>
    </dgm:pt>
    <dgm:pt modelId="{F376EE15-5A75-4467-898A-5D53F4423D37}" type="parTrans" cxnId="{971C8294-24FB-43A1-B631-4E33D49B4EE8}">
      <dgm:prSet/>
      <dgm:spPr/>
      <dgm:t>
        <a:bodyPr/>
        <a:lstStyle/>
        <a:p>
          <a:endParaRPr lang="en-US"/>
        </a:p>
      </dgm:t>
    </dgm:pt>
    <dgm:pt modelId="{42D0B1AA-EC5E-4C17-B0CD-C2DCBB898178}" type="sibTrans" cxnId="{971C8294-24FB-43A1-B631-4E33D49B4EE8}">
      <dgm:prSet/>
      <dgm:spPr/>
      <dgm:t>
        <a:bodyPr/>
        <a:lstStyle/>
        <a:p>
          <a:endParaRPr lang="en-US"/>
        </a:p>
      </dgm:t>
    </dgm:pt>
    <dgm:pt modelId="{5D14ABA2-505C-4479-B527-A9C603A4F253}">
      <dgm:prSet custT="1"/>
      <dgm:spPr>
        <a:solidFill>
          <a:schemeClr val="accent4"/>
        </a:solidFill>
      </dgm:spPr>
      <dgm:t>
        <a:bodyPr anchor="ctr"/>
        <a:lstStyle/>
        <a:p>
          <a:r>
            <a:rPr lang="pt-BR" sz="16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Litigância e Judicialização</a:t>
          </a:r>
        </a:p>
      </dgm:t>
    </dgm:pt>
    <dgm:pt modelId="{9224727F-4586-4DCD-97CD-4A36E2D7E9B2}" type="parTrans" cxnId="{2382DB78-E09C-45C7-81BB-1E3368A90EC8}">
      <dgm:prSet/>
      <dgm:spPr/>
      <dgm:t>
        <a:bodyPr/>
        <a:lstStyle/>
        <a:p>
          <a:endParaRPr lang="en-US"/>
        </a:p>
      </dgm:t>
    </dgm:pt>
    <dgm:pt modelId="{5BF3CCAA-A873-4DD1-8DBE-63D9E48D4184}" type="sibTrans" cxnId="{2382DB78-E09C-45C7-81BB-1E3368A90EC8}">
      <dgm:prSet/>
      <dgm:spPr/>
      <dgm:t>
        <a:bodyPr/>
        <a:lstStyle/>
        <a:p>
          <a:endParaRPr lang="en-US"/>
        </a:p>
      </dgm:t>
    </dgm:pt>
    <dgm:pt modelId="{59EA706A-6FCC-4EDA-8DD1-1D2DF45DF666}" type="pres">
      <dgm:prSet presAssocID="{C964BE14-686B-490C-8B44-95FC001D406B}" presName="diagram" presStyleCnt="0">
        <dgm:presLayoutVars>
          <dgm:dir/>
          <dgm:resizeHandles val="exact"/>
        </dgm:presLayoutVars>
      </dgm:prSet>
      <dgm:spPr/>
    </dgm:pt>
    <dgm:pt modelId="{0A595236-C08E-4BCE-B29F-9EAB648BE3E6}" type="pres">
      <dgm:prSet presAssocID="{00035A9E-A71C-4FED-86A2-31C0E80BD15B}" presName="node" presStyleLbl="node1" presStyleIdx="0" presStyleCnt="2" custScaleX="115607" custScaleY="137503">
        <dgm:presLayoutVars>
          <dgm:bulletEnabled val="1"/>
        </dgm:presLayoutVars>
      </dgm:prSet>
      <dgm:spPr/>
    </dgm:pt>
    <dgm:pt modelId="{686412FF-0EB1-4FD0-8296-2BCEF09E96D0}" type="pres">
      <dgm:prSet presAssocID="{110ACEF1-3344-48D1-97E0-F66142A7A620}" presName="sibTrans" presStyleCnt="0"/>
      <dgm:spPr/>
    </dgm:pt>
    <dgm:pt modelId="{D61B6B18-3594-4DFD-9B62-3B9EED5D5941}" type="pres">
      <dgm:prSet presAssocID="{87782C63-B95F-4DA8-BEF6-CDF7680C3F58}" presName="node" presStyleLbl="node1" presStyleIdx="1" presStyleCnt="2" custScaleX="127144" custScaleY="138205">
        <dgm:presLayoutVars>
          <dgm:bulletEnabled val="1"/>
        </dgm:presLayoutVars>
      </dgm:prSet>
      <dgm:spPr/>
    </dgm:pt>
  </dgm:ptLst>
  <dgm:cxnLst>
    <dgm:cxn modelId="{FCADE206-D5CD-451E-BBA9-365F6F045F07}" type="presOf" srcId="{48FF6E56-3A56-43CF-B401-2E5EB094F136}" destId="{D61B6B18-3594-4DFD-9B62-3B9EED5D5941}" srcOrd="0" destOrd="1" presId="urn:microsoft.com/office/officeart/2005/8/layout/default"/>
    <dgm:cxn modelId="{A555FC08-4551-47EF-B33A-4DB275903595}" type="presOf" srcId="{94A2A811-4594-4B73-9A47-B748F02EFF82}" destId="{D61B6B18-3594-4DFD-9B62-3B9EED5D5941}" srcOrd="0" destOrd="2" presId="urn:microsoft.com/office/officeart/2005/8/layout/default"/>
    <dgm:cxn modelId="{49F98321-2BDC-4977-8316-02BD510CD183}" srcId="{87782C63-B95F-4DA8-BEF6-CDF7680C3F58}" destId="{48FF6E56-3A56-43CF-B401-2E5EB094F136}" srcOrd="0" destOrd="0" parTransId="{35780316-3D61-45C5-9359-F4187EB4A7F2}" sibTransId="{20523184-F7AF-4AA7-82A2-4E056CCB7FF7}"/>
    <dgm:cxn modelId="{15E9F935-AFD7-40D2-8682-0E1FE5401631}" srcId="{C964BE14-686B-490C-8B44-95FC001D406B}" destId="{87782C63-B95F-4DA8-BEF6-CDF7680C3F58}" srcOrd="1" destOrd="0" parTransId="{D807B026-2012-49A0-9182-D00E4D3B470A}" sibTransId="{7C253677-BD3D-4D35-8857-705692D1D705}"/>
    <dgm:cxn modelId="{F01A0639-C2C0-48A1-80F8-9F5518084253}" type="presOf" srcId="{00035A9E-A71C-4FED-86A2-31C0E80BD15B}" destId="{0A595236-C08E-4BCE-B29F-9EAB648BE3E6}" srcOrd="0" destOrd="0" presId="urn:microsoft.com/office/officeart/2005/8/layout/default"/>
    <dgm:cxn modelId="{2842AD3A-9F58-4086-9CD9-0154780E1B28}" type="presOf" srcId="{5F81C33E-EF6C-4AAB-A7C5-3EB713A4721B}" destId="{D61B6B18-3594-4DFD-9B62-3B9EED5D5941}" srcOrd="0" destOrd="5" presId="urn:microsoft.com/office/officeart/2005/8/layout/default"/>
    <dgm:cxn modelId="{549B5D4A-C092-457C-B6FA-F2FE148141DD}" type="presOf" srcId="{C964BE14-686B-490C-8B44-95FC001D406B}" destId="{59EA706A-6FCC-4EDA-8DD1-1D2DF45DF666}" srcOrd="0" destOrd="0" presId="urn:microsoft.com/office/officeart/2005/8/layout/default"/>
    <dgm:cxn modelId="{38B5F86D-6554-404F-9BA4-40F7241F989C}" srcId="{C964BE14-686B-490C-8B44-95FC001D406B}" destId="{00035A9E-A71C-4FED-86A2-31C0E80BD15B}" srcOrd="0" destOrd="0" parTransId="{6C1F699C-75A6-46A4-A6D1-BF6FD5690C71}" sibTransId="{110ACEF1-3344-48D1-97E0-F66142A7A620}"/>
    <dgm:cxn modelId="{694F2E52-D05F-4929-9032-FA4579EC2DB1}" srcId="{87782C63-B95F-4DA8-BEF6-CDF7680C3F58}" destId="{94A2A811-4594-4B73-9A47-B748F02EFF82}" srcOrd="1" destOrd="0" parTransId="{7E42364E-A34B-41B6-989A-AA27138499E8}" sibTransId="{2EFDCC30-D221-4BEC-B424-8E0E92504267}"/>
    <dgm:cxn modelId="{7554BD77-6755-4330-AC78-AAF8160CE849}" type="presOf" srcId="{87782C63-B95F-4DA8-BEF6-CDF7680C3F58}" destId="{D61B6B18-3594-4DFD-9B62-3B9EED5D5941}" srcOrd="0" destOrd="0" presId="urn:microsoft.com/office/officeart/2005/8/layout/default"/>
    <dgm:cxn modelId="{2382DB78-E09C-45C7-81BB-1E3368A90EC8}" srcId="{87782C63-B95F-4DA8-BEF6-CDF7680C3F58}" destId="{5D14ABA2-505C-4479-B527-A9C603A4F253}" srcOrd="5" destOrd="0" parTransId="{9224727F-4586-4DCD-97CD-4A36E2D7E9B2}" sibTransId="{5BF3CCAA-A873-4DD1-8DBE-63D9E48D4184}"/>
    <dgm:cxn modelId="{0AB49B87-6019-4B0F-97A8-D443DC22468C}" srcId="{87782C63-B95F-4DA8-BEF6-CDF7680C3F58}" destId="{1925359F-3D66-45E3-BDE1-82AFF6687DD2}" srcOrd="2" destOrd="0" parTransId="{6590A232-9B82-451B-9866-DE900751557A}" sibTransId="{A2E29B1F-8835-47E3-81ED-12D9FF1747CE}"/>
    <dgm:cxn modelId="{3772438C-0769-4A8B-A343-AFF189DCC31C}" type="presOf" srcId="{1925359F-3D66-45E3-BDE1-82AFF6687DD2}" destId="{D61B6B18-3594-4DFD-9B62-3B9EED5D5941}" srcOrd="0" destOrd="3" presId="urn:microsoft.com/office/officeart/2005/8/layout/default"/>
    <dgm:cxn modelId="{971C8294-24FB-43A1-B631-4E33D49B4EE8}" srcId="{87782C63-B95F-4DA8-BEF6-CDF7680C3F58}" destId="{5F81C33E-EF6C-4AAB-A7C5-3EB713A4721B}" srcOrd="4" destOrd="0" parTransId="{F376EE15-5A75-4467-898A-5D53F4423D37}" sibTransId="{42D0B1AA-EC5E-4C17-B0CD-C2DCBB898178}"/>
    <dgm:cxn modelId="{DA77C495-3803-4FFD-A3A1-A31778EE741A}" srcId="{87782C63-B95F-4DA8-BEF6-CDF7680C3F58}" destId="{B7BD9B40-D934-4939-9723-4791B78293F0}" srcOrd="3" destOrd="0" parTransId="{BD5C6857-DDB6-44A3-ABEA-93791704E1E4}" sibTransId="{7E2A1AFC-5196-4CA6-A45B-45BE0D44D842}"/>
    <dgm:cxn modelId="{0C1D8FCC-7AB6-4966-9D14-8746F179BF37}" type="presOf" srcId="{5D14ABA2-505C-4479-B527-A9C603A4F253}" destId="{D61B6B18-3594-4DFD-9B62-3B9EED5D5941}" srcOrd="0" destOrd="6" presId="urn:microsoft.com/office/officeart/2005/8/layout/default"/>
    <dgm:cxn modelId="{80AED6F8-6322-4A8B-BB11-05BA880D4AE1}" type="presOf" srcId="{B7BD9B40-D934-4939-9723-4791B78293F0}" destId="{D61B6B18-3594-4DFD-9B62-3B9EED5D5941}" srcOrd="0" destOrd="4" presId="urn:microsoft.com/office/officeart/2005/8/layout/default"/>
    <dgm:cxn modelId="{B7D6AE11-EFEF-4B1F-B309-9006AC834443}" type="presParOf" srcId="{59EA706A-6FCC-4EDA-8DD1-1D2DF45DF666}" destId="{0A595236-C08E-4BCE-B29F-9EAB648BE3E6}" srcOrd="0" destOrd="0" presId="urn:microsoft.com/office/officeart/2005/8/layout/default"/>
    <dgm:cxn modelId="{6461F997-6EFA-48B9-A79C-7C3A7D6BFF70}" type="presParOf" srcId="{59EA706A-6FCC-4EDA-8DD1-1D2DF45DF666}" destId="{686412FF-0EB1-4FD0-8296-2BCEF09E96D0}" srcOrd="1" destOrd="0" presId="urn:microsoft.com/office/officeart/2005/8/layout/default"/>
    <dgm:cxn modelId="{B3955F1A-A0C8-4764-AD34-2E8603C9F239}" type="presParOf" srcId="{59EA706A-6FCC-4EDA-8DD1-1D2DF45DF666}" destId="{D61B6B18-3594-4DFD-9B62-3B9EED5D5941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731D00-08DB-4F8C-A23B-D28874A84E0A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FA7160-BF79-48F7-A04E-C6C16475B72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t-BR" sz="16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14. </a:t>
          </a:r>
          <a:r>
            <a:rPr lang="pt-BR" sz="16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Implementar políticas de transição, recuperação e preservação ambiental que incluam a geração de trabalho decente e amparo para todas as comunidades afetadas</a:t>
          </a:r>
        </a:p>
      </dgm:t>
    </dgm:pt>
    <dgm:pt modelId="{D66DCD66-4912-41F2-87F3-B6C34D9944B6}" type="parTrans" cxnId="{C54B8D99-71F9-4D2B-B4E3-34DA41E1F1EA}">
      <dgm:prSet/>
      <dgm:spPr/>
      <dgm:t>
        <a:bodyPr/>
        <a:lstStyle/>
        <a:p>
          <a:endParaRPr lang="en-US"/>
        </a:p>
      </dgm:t>
    </dgm:pt>
    <dgm:pt modelId="{4170DEA3-819C-4A51-B775-C830DE943DD4}" type="sibTrans" cxnId="{C54B8D99-71F9-4D2B-B4E3-34DA41E1F1EA}">
      <dgm:prSet/>
      <dgm:spPr/>
      <dgm:t>
        <a:bodyPr/>
        <a:lstStyle/>
        <a:p>
          <a:endParaRPr lang="en-US"/>
        </a:p>
      </dgm:t>
    </dgm:pt>
    <dgm:pt modelId="{473407AC-2FE8-419A-8BF5-1C1E930B3BA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t-BR" sz="16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16</a:t>
          </a:r>
          <a:r>
            <a:rPr lang="pt-BR" sz="16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 Implementar investimentos em energia limpa, renovável e acessível, garantindo que a população tenha acesso a padrões de vida dignos e mobilidade</a:t>
          </a:r>
        </a:p>
      </dgm:t>
    </dgm:pt>
    <dgm:pt modelId="{B979EEA8-354B-4288-9E46-4F8784E59458}" type="parTrans" cxnId="{93C36A61-825D-4984-B440-99DF134C31D1}">
      <dgm:prSet/>
      <dgm:spPr/>
      <dgm:t>
        <a:bodyPr/>
        <a:lstStyle/>
        <a:p>
          <a:endParaRPr lang="en-US"/>
        </a:p>
      </dgm:t>
    </dgm:pt>
    <dgm:pt modelId="{82183ED5-6E42-4B0E-81C8-D8543CDFB0F5}" type="sibTrans" cxnId="{93C36A61-825D-4984-B440-99DF134C31D1}">
      <dgm:prSet/>
      <dgm:spPr/>
      <dgm:t>
        <a:bodyPr/>
        <a:lstStyle/>
        <a:p>
          <a:endParaRPr lang="en-US"/>
        </a:p>
      </dgm:t>
    </dgm:pt>
    <dgm:pt modelId="{E5AA5FE5-E7B7-4EBE-B084-D5C5AA90DFD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t-BR" sz="16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19.</a:t>
          </a:r>
          <a:r>
            <a:rPr lang="pt-BR" sz="16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Regulamentação do uso de tecnologias que impactam negativamente os postos e as condições de trabalho, de forma que as inovações sejam elementos de promoção e melhoria da vida em sociedade.</a:t>
          </a:r>
        </a:p>
      </dgm:t>
    </dgm:pt>
    <dgm:pt modelId="{B941D701-C8E2-4941-8ECA-9B8C2AAE5821}" type="parTrans" cxnId="{AD54A5B7-7222-4AC8-A06B-7D345EE7A661}">
      <dgm:prSet/>
      <dgm:spPr/>
      <dgm:t>
        <a:bodyPr/>
        <a:lstStyle/>
        <a:p>
          <a:endParaRPr lang="en-US"/>
        </a:p>
      </dgm:t>
    </dgm:pt>
    <dgm:pt modelId="{DB60CC13-8818-4F3A-A10E-87B33544F263}" type="sibTrans" cxnId="{AD54A5B7-7222-4AC8-A06B-7D345EE7A661}">
      <dgm:prSet/>
      <dgm:spPr/>
      <dgm:t>
        <a:bodyPr/>
        <a:lstStyle/>
        <a:p>
          <a:endParaRPr lang="en-US"/>
        </a:p>
      </dgm:t>
    </dgm:pt>
    <dgm:pt modelId="{36D444FD-638C-4C2C-9827-8B7482A0D7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t-BR" sz="16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20.</a:t>
          </a:r>
          <a:r>
            <a:rPr lang="pt-BR" sz="16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Compartilhar os ganhos de produtividade advindos de avanços tecnológicos com os trabalhadores (por meio da redução da jornada de trabalho e da valorização dos salários) </a:t>
          </a:r>
        </a:p>
      </dgm:t>
    </dgm:pt>
    <dgm:pt modelId="{0C8B067D-A2EA-4624-B987-B5B82AF0DC0C}" type="parTrans" cxnId="{A0DE352B-9A9C-4657-AA8C-68BBFAAF7B94}">
      <dgm:prSet/>
      <dgm:spPr/>
      <dgm:t>
        <a:bodyPr/>
        <a:lstStyle/>
        <a:p>
          <a:endParaRPr lang="en-US"/>
        </a:p>
      </dgm:t>
    </dgm:pt>
    <dgm:pt modelId="{D5B22EA8-A818-43A7-95DE-6E55AFF90F58}" type="sibTrans" cxnId="{A0DE352B-9A9C-4657-AA8C-68BBFAAF7B94}">
      <dgm:prSet/>
      <dgm:spPr/>
      <dgm:t>
        <a:bodyPr/>
        <a:lstStyle/>
        <a:p>
          <a:endParaRPr lang="en-US"/>
        </a:p>
      </dgm:t>
    </dgm:pt>
    <dgm:pt modelId="{BE5368DA-7F9C-4655-B377-160A23E93DE2}" type="pres">
      <dgm:prSet presAssocID="{BE731D00-08DB-4F8C-A23B-D28874A84E0A}" presName="root" presStyleCnt="0">
        <dgm:presLayoutVars>
          <dgm:dir/>
          <dgm:resizeHandles val="exact"/>
        </dgm:presLayoutVars>
      </dgm:prSet>
      <dgm:spPr/>
    </dgm:pt>
    <dgm:pt modelId="{CA8ACCB8-9EEC-4042-A36D-1451E0A10EB4}" type="pres">
      <dgm:prSet presAssocID="{B2FA7160-BF79-48F7-A04E-C6C16475B725}" presName="compNode" presStyleCnt="0"/>
      <dgm:spPr/>
    </dgm:pt>
    <dgm:pt modelId="{93D02FA2-00E5-48AD-89E7-8E1BFD2568CB}" type="pres">
      <dgm:prSet presAssocID="{B2FA7160-BF79-48F7-A04E-C6C16475B725}" presName="iconRect" presStyleLbl="node1" presStyleIdx="0" presStyleCnt="4" custScaleX="170657" custScaleY="100770"/>
      <dgm:spPr>
        <a:blipFill rotWithShape="1">
          <a:blip xmlns:r="http://schemas.openxmlformats.org/officeDocument/2006/relationships" r:embed="rId1"/>
          <a:srcRect/>
          <a:stretch>
            <a:fillRect l="-18000" r="-18000"/>
          </a:stretch>
        </a:blipFill>
      </dgm:spPr>
    </dgm:pt>
    <dgm:pt modelId="{BB96175A-D012-4B7B-B5EF-E893E4E80DFE}" type="pres">
      <dgm:prSet presAssocID="{B2FA7160-BF79-48F7-A04E-C6C16475B725}" presName="spaceRect" presStyleCnt="0"/>
      <dgm:spPr/>
    </dgm:pt>
    <dgm:pt modelId="{7396F5BC-CAB8-4B69-B835-5F633A07DDF6}" type="pres">
      <dgm:prSet presAssocID="{B2FA7160-BF79-48F7-A04E-C6C16475B725}" presName="textRect" presStyleLbl="revTx" presStyleIdx="0" presStyleCnt="4" custScaleX="141226" custScaleY="92982" custLinFactNeighborX="474" custLinFactNeighborY="-19616">
        <dgm:presLayoutVars>
          <dgm:chMax val="1"/>
          <dgm:chPref val="1"/>
        </dgm:presLayoutVars>
      </dgm:prSet>
      <dgm:spPr/>
    </dgm:pt>
    <dgm:pt modelId="{E4BFF599-BFDE-475C-A55A-FD6E43A87CA2}" type="pres">
      <dgm:prSet presAssocID="{4170DEA3-819C-4A51-B775-C830DE943DD4}" presName="sibTrans" presStyleCnt="0"/>
      <dgm:spPr/>
    </dgm:pt>
    <dgm:pt modelId="{23F4E367-2EB1-42E4-B536-ABD05E970115}" type="pres">
      <dgm:prSet presAssocID="{473407AC-2FE8-419A-8BF5-1C1E930B3BA9}" presName="compNode" presStyleCnt="0"/>
      <dgm:spPr/>
    </dgm:pt>
    <dgm:pt modelId="{9EE70BDC-FC39-45F7-A569-106838DCDE83}" type="pres">
      <dgm:prSet presAssocID="{473407AC-2FE8-419A-8BF5-1C1E930B3BA9}" presName="iconRect" presStyleLbl="node1" presStyleIdx="1" presStyleCnt="4" custScaleX="140235" custScaleY="12321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stentabilidade"/>
        </a:ext>
      </dgm:extLst>
    </dgm:pt>
    <dgm:pt modelId="{50DE10EB-7A9B-4D69-89F3-FD10F0A569B9}" type="pres">
      <dgm:prSet presAssocID="{473407AC-2FE8-419A-8BF5-1C1E930B3BA9}" presName="spaceRect" presStyleCnt="0"/>
      <dgm:spPr/>
    </dgm:pt>
    <dgm:pt modelId="{A628AA48-4EE1-4FEB-B781-A9AE141FB927}" type="pres">
      <dgm:prSet presAssocID="{473407AC-2FE8-419A-8BF5-1C1E930B3BA9}" presName="textRect" presStyleLbl="revTx" presStyleIdx="1" presStyleCnt="4" custScaleX="191545" custLinFactNeighborX="1235" custLinFactNeighborY="-14305">
        <dgm:presLayoutVars>
          <dgm:chMax val="1"/>
          <dgm:chPref val="1"/>
        </dgm:presLayoutVars>
      </dgm:prSet>
      <dgm:spPr/>
    </dgm:pt>
    <dgm:pt modelId="{FE265E11-6563-4B30-9A2B-B86B0C4A698A}" type="pres">
      <dgm:prSet presAssocID="{82183ED5-6E42-4B0E-81C8-D8543CDFB0F5}" presName="sibTrans" presStyleCnt="0"/>
      <dgm:spPr/>
    </dgm:pt>
    <dgm:pt modelId="{81F93A7E-4EEF-4CD2-AF26-2AEF5D7FA095}" type="pres">
      <dgm:prSet presAssocID="{E5AA5FE5-E7B7-4EBE-B084-D5C5AA90DFD0}" presName="compNode" presStyleCnt="0"/>
      <dgm:spPr/>
    </dgm:pt>
    <dgm:pt modelId="{03E81FDD-08B8-4A92-ABAB-2CA1FBBD4891}" type="pres">
      <dgm:prSet presAssocID="{E5AA5FE5-E7B7-4EBE-B084-D5C5AA90DFD0}" presName="iconRect" presStyleLbl="node1" presStyleIdx="2" presStyleCnt="4" custScaleX="145315" custScaleY="131446"/>
      <dgm:spPr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98F18BEB-BA34-4965-84F4-AD8E9673D91C}" type="pres">
      <dgm:prSet presAssocID="{E5AA5FE5-E7B7-4EBE-B084-D5C5AA90DFD0}" presName="spaceRect" presStyleCnt="0"/>
      <dgm:spPr/>
    </dgm:pt>
    <dgm:pt modelId="{61DB5B48-DE59-4739-B219-0CECC843DEF6}" type="pres">
      <dgm:prSet presAssocID="{E5AA5FE5-E7B7-4EBE-B084-D5C5AA90DFD0}" presName="textRect" presStyleLbl="revTx" presStyleIdx="2" presStyleCnt="4" custScaleX="168176" custLinFactNeighborX="-3491" custLinFactNeighborY="-17318">
        <dgm:presLayoutVars>
          <dgm:chMax val="1"/>
          <dgm:chPref val="1"/>
        </dgm:presLayoutVars>
      </dgm:prSet>
      <dgm:spPr/>
    </dgm:pt>
    <dgm:pt modelId="{2240BDA0-8935-4624-B113-F979908F7469}" type="pres">
      <dgm:prSet presAssocID="{DB60CC13-8818-4F3A-A10E-87B33544F263}" presName="sibTrans" presStyleCnt="0"/>
      <dgm:spPr/>
    </dgm:pt>
    <dgm:pt modelId="{8A58E0C8-53E5-4A22-8B69-330FF89C2646}" type="pres">
      <dgm:prSet presAssocID="{36D444FD-638C-4C2C-9827-8B7482A0D777}" presName="compNode" presStyleCnt="0"/>
      <dgm:spPr/>
    </dgm:pt>
    <dgm:pt modelId="{ABB481BC-2533-40AA-8DF9-C2931ECEB646}" type="pres">
      <dgm:prSet presAssocID="{36D444FD-638C-4C2C-9827-8B7482A0D777}" presName="iconRect" presStyleLbl="node1" presStyleIdx="3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2DE50409-E337-4692-838E-3263DE6F363F}" type="pres">
      <dgm:prSet presAssocID="{36D444FD-638C-4C2C-9827-8B7482A0D777}" presName="spaceRect" presStyleCnt="0"/>
      <dgm:spPr/>
    </dgm:pt>
    <dgm:pt modelId="{C4CD3E23-A606-47B4-B9E6-765EBAE1FDC9}" type="pres">
      <dgm:prSet presAssocID="{36D444FD-638C-4C2C-9827-8B7482A0D777}" presName="textRect" presStyleLbl="revTx" presStyleIdx="3" presStyleCnt="4" custScaleX="145980" custScaleY="98342" custLinFactNeighborX="-7823" custLinFactNeighborY="-19520">
        <dgm:presLayoutVars>
          <dgm:chMax val="1"/>
          <dgm:chPref val="1"/>
        </dgm:presLayoutVars>
      </dgm:prSet>
      <dgm:spPr/>
    </dgm:pt>
  </dgm:ptLst>
  <dgm:cxnLst>
    <dgm:cxn modelId="{A0DE352B-9A9C-4657-AA8C-68BBFAAF7B94}" srcId="{BE731D00-08DB-4F8C-A23B-D28874A84E0A}" destId="{36D444FD-638C-4C2C-9827-8B7482A0D777}" srcOrd="3" destOrd="0" parTransId="{0C8B067D-A2EA-4624-B987-B5B82AF0DC0C}" sibTransId="{D5B22EA8-A818-43A7-95DE-6E55AFF90F58}"/>
    <dgm:cxn modelId="{7993182C-C8EB-47AD-AA19-4CA1BE430CFF}" type="presOf" srcId="{B2FA7160-BF79-48F7-A04E-C6C16475B725}" destId="{7396F5BC-CAB8-4B69-B835-5F633A07DDF6}" srcOrd="0" destOrd="0" presId="urn:microsoft.com/office/officeart/2018/2/layout/IconLabelList"/>
    <dgm:cxn modelId="{93C36A61-825D-4984-B440-99DF134C31D1}" srcId="{BE731D00-08DB-4F8C-A23B-D28874A84E0A}" destId="{473407AC-2FE8-419A-8BF5-1C1E930B3BA9}" srcOrd="1" destOrd="0" parTransId="{B979EEA8-354B-4288-9E46-4F8784E59458}" sibTransId="{82183ED5-6E42-4B0E-81C8-D8543CDFB0F5}"/>
    <dgm:cxn modelId="{A35A1753-3FE0-4C5A-BC00-487D5B03AF9B}" type="presOf" srcId="{E5AA5FE5-E7B7-4EBE-B084-D5C5AA90DFD0}" destId="{61DB5B48-DE59-4739-B219-0CECC843DEF6}" srcOrd="0" destOrd="0" presId="urn:microsoft.com/office/officeart/2018/2/layout/IconLabelList"/>
    <dgm:cxn modelId="{B7B07155-A681-49B6-B605-AD51E7D8E691}" type="presOf" srcId="{36D444FD-638C-4C2C-9827-8B7482A0D777}" destId="{C4CD3E23-A606-47B4-B9E6-765EBAE1FDC9}" srcOrd="0" destOrd="0" presId="urn:microsoft.com/office/officeart/2018/2/layout/IconLabelList"/>
    <dgm:cxn modelId="{C54B8D99-71F9-4D2B-B4E3-34DA41E1F1EA}" srcId="{BE731D00-08DB-4F8C-A23B-D28874A84E0A}" destId="{B2FA7160-BF79-48F7-A04E-C6C16475B725}" srcOrd="0" destOrd="0" parTransId="{D66DCD66-4912-41F2-87F3-B6C34D9944B6}" sibTransId="{4170DEA3-819C-4A51-B775-C830DE943DD4}"/>
    <dgm:cxn modelId="{AD54A5B7-7222-4AC8-A06B-7D345EE7A661}" srcId="{BE731D00-08DB-4F8C-A23B-D28874A84E0A}" destId="{E5AA5FE5-E7B7-4EBE-B084-D5C5AA90DFD0}" srcOrd="2" destOrd="0" parTransId="{B941D701-C8E2-4941-8ECA-9B8C2AAE5821}" sibTransId="{DB60CC13-8818-4F3A-A10E-87B33544F263}"/>
    <dgm:cxn modelId="{09489FCD-B8ED-442C-A358-932DE5103D0D}" type="presOf" srcId="{BE731D00-08DB-4F8C-A23B-D28874A84E0A}" destId="{BE5368DA-7F9C-4655-B377-160A23E93DE2}" srcOrd="0" destOrd="0" presId="urn:microsoft.com/office/officeart/2018/2/layout/IconLabelList"/>
    <dgm:cxn modelId="{65370EE9-49A2-47F0-AF47-18FE3D4FC533}" type="presOf" srcId="{473407AC-2FE8-419A-8BF5-1C1E930B3BA9}" destId="{A628AA48-4EE1-4FEB-B781-A9AE141FB927}" srcOrd="0" destOrd="0" presId="urn:microsoft.com/office/officeart/2018/2/layout/IconLabelList"/>
    <dgm:cxn modelId="{62B6BCC6-F49B-4ABD-8D43-3125328792B9}" type="presParOf" srcId="{BE5368DA-7F9C-4655-B377-160A23E93DE2}" destId="{CA8ACCB8-9EEC-4042-A36D-1451E0A10EB4}" srcOrd="0" destOrd="0" presId="urn:microsoft.com/office/officeart/2018/2/layout/IconLabelList"/>
    <dgm:cxn modelId="{B6ADA333-B8D9-438E-B4EF-B6A6FA6A9390}" type="presParOf" srcId="{CA8ACCB8-9EEC-4042-A36D-1451E0A10EB4}" destId="{93D02FA2-00E5-48AD-89E7-8E1BFD2568CB}" srcOrd="0" destOrd="0" presId="urn:microsoft.com/office/officeart/2018/2/layout/IconLabelList"/>
    <dgm:cxn modelId="{241F35AC-0EFC-4F74-B0EB-E04D5D880653}" type="presParOf" srcId="{CA8ACCB8-9EEC-4042-A36D-1451E0A10EB4}" destId="{BB96175A-D012-4B7B-B5EF-E893E4E80DFE}" srcOrd="1" destOrd="0" presId="urn:microsoft.com/office/officeart/2018/2/layout/IconLabelList"/>
    <dgm:cxn modelId="{CC801547-909A-4D5E-B742-2E7FD92A2508}" type="presParOf" srcId="{CA8ACCB8-9EEC-4042-A36D-1451E0A10EB4}" destId="{7396F5BC-CAB8-4B69-B835-5F633A07DDF6}" srcOrd="2" destOrd="0" presId="urn:microsoft.com/office/officeart/2018/2/layout/IconLabelList"/>
    <dgm:cxn modelId="{8CB3CFF1-1352-41D6-8E8C-87B65721E8F0}" type="presParOf" srcId="{BE5368DA-7F9C-4655-B377-160A23E93DE2}" destId="{E4BFF599-BFDE-475C-A55A-FD6E43A87CA2}" srcOrd="1" destOrd="0" presId="urn:microsoft.com/office/officeart/2018/2/layout/IconLabelList"/>
    <dgm:cxn modelId="{805B4F91-9576-4280-B772-F4FB842E4D21}" type="presParOf" srcId="{BE5368DA-7F9C-4655-B377-160A23E93DE2}" destId="{23F4E367-2EB1-42E4-B536-ABD05E970115}" srcOrd="2" destOrd="0" presId="urn:microsoft.com/office/officeart/2018/2/layout/IconLabelList"/>
    <dgm:cxn modelId="{894390D7-44A4-4109-BE99-C09723496992}" type="presParOf" srcId="{23F4E367-2EB1-42E4-B536-ABD05E970115}" destId="{9EE70BDC-FC39-45F7-A569-106838DCDE83}" srcOrd="0" destOrd="0" presId="urn:microsoft.com/office/officeart/2018/2/layout/IconLabelList"/>
    <dgm:cxn modelId="{162F85DE-38AF-40D4-9B99-EDDAD987E8CE}" type="presParOf" srcId="{23F4E367-2EB1-42E4-B536-ABD05E970115}" destId="{50DE10EB-7A9B-4D69-89F3-FD10F0A569B9}" srcOrd="1" destOrd="0" presId="urn:microsoft.com/office/officeart/2018/2/layout/IconLabelList"/>
    <dgm:cxn modelId="{91C5C2D1-4288-413F-BA0F-65D5E6396B2E}" type="presParOf" srcId="{23F4E367-2EB1-42E4-B536-ABD05E970115}" destId="{A628AA48-4EE1-4FEB-B781-A9AE141FB927}" srcOrd="2" destOrd="0" presId="urn:microsoft.com/office/officeart/2018/2/layout/IconLabelList"/>
    <dgm:cxn modelId="{54D99BFB-FABD-437E-BC14-2B6ADF1E089C}" type="presParOf" srcId="{BE5368DA-7F9C-4655-B377-160A23E93DE2}" destId="{FE265E11-6563-4B30-9A2B-B86B0C4A698A}" srcOrd="3" destOrd="0" presId="urn:microsoft.com/office/officeart/2018/2/layout/IconLabelList"/>
    <dgm:cxn modelId="{C4EB237B-385C-43A2-AF89-E824C396027E}" type="presParOf" srcId="{BE5368DA-7F9C-4655-B377-160A23E93DE2}" destId="{81F93A7E-4EEF-4CD2-AF26-2AEF5D7FA095}" srcOrd="4" destOrd="0" presId="urn:microsoft.com/office/officeart/2018/2/layout/IconLabelList"/>
    <dgm:cxn modelId="{EEF9A679-A7DE-4654-9DB6-082F78E35158}" type="presParOf" srcId="{81F93A7E-4EEF-4CD2-AF26-2AEF5D7FA095}" destId="{03E81FDD-08B8-4A92-ABAB-2CA1FBBD4891}" srcOrd="0" destOrd="0" presId="urn:microsoft.com/office/officeart/2018/2/layout/IconLabelList"/>
    <dgm:cxn modelId="{72A9AB19-82B8-478A-8EF5-2147675EF848}" type="presParOf" srcId="{81F93A7E-4EEF-4CD2-AF26-2AEF5D7FA095}" destId="{98F18BEB-BA34-4965-84F4-AD8E9673D91C}" srcOrd="1" destOrd="0" presId="urn:microsoft.com/office/officeart/2018/2/layout/IconLabelList"/>
    <dgm:cxn modelId="{27335EDC-C8A4-4D46-A61E-76E98FCCB147}" type="presParOf" srcId="{81F93A7E-4EEF-4CD2-AF26-2AEF5D7FA095}" destId="{61DB5B48-DE59-4739-B219-0CECC843DEF6}" srcOrd="2" destOrd="0" presId="urn:microsoft.com/office/officeart/2018/2/layout/IconLabelList"/>
    <dgm:cxn modelId="{C90290FD-BF9C-430F-9122-8732D6F6A046}" type="presParOf" srcId="{BE5368DA-7F9C-4655-B377-160A23E93DE2}" destId="{2240BDA0-8935-4624-B113-F979908F7469}" srcOrd="5" destOrd="0" presId="urn:microsoft.com/office/officeart/2018/2/layout/IconLabelList"/>
    <dgm:cxn modelId="{7151138A-BDB6-47FE-A3B4-86DF48EF0F83}" type="presParOf" srcId="{BE5368DA-7F9C-4655-B377-160A23E93DE2}" destId="{8A58E0C8-53E5-4A22-8B69-330FF89C2646}" srcOrd="6" destOrd="0" presId="urn:microsoft.com/office/officeart/2018/2/layout/IconLabelList"/>
    <dgm:cxn modelId="{88CF77EC-4361-4EE3-A8AE-01CA2857A9A5}" type="presParOf" srcId="{8A58E0C8-53E5-4A22-8B69-330FF89C2646}" destId="{ABB481BC-2533-40AA-8DF9-C2931ECEB646}" srcOrd="0" destOrd="0" presId="urn:microsoft.com/office/officeart/2018/2/layout/IconLabelList"/>
    <dgm:cxn modelId="{E985FB8B-93AE-49DE-8076-439C69D883C6}" type="presParOf" srcId="{8A58E0C8-53E5-4A22-8B69-330FF89C2646}" destId="{2DE50409-E337-4692-838E-3263DE6F363F}" srcOrd="1" destOrd="0" presId="urn:microsoft.com/office/officeart/2018/2/layout/IconLabelList"/>
    <dgm:cxn modelId="{39ED547D-8D0E-452C-9762-B5FCCC6E6C60}" type="presParOf" srcId="{8A58E0C8-53E5-4A22-8B69-330FF89C2646}" destId="{C4CD3E23-A606-47B4-B9E6-765EBAE1FDC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3017D0-F088-443F-842B-F90300CDE74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AF98E2-1C21-4B88-9C0A-7CF1EF74B3C8}">
      <dgm:prSet/>
      <dgm:spPr>
        <a:solidFill>
          <a:schemeClr val="accent4"/>
        </a:solidFill>
      </dgm:spPr>
      <dgm:t>
        <a:bodyPr/>
        <a:lstStyle/>
        <a:p>
          <a:r>
            <a:rPr lang="pt-BR" b="1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 que será discutido na COP 30</a:t>
          </a:r>
          <a:endParaRPr lang="pt-BR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B12FA39-00D6-4E9D-AF67-D5830122BB84}" type="parTrans" cxnId="{980F61D9-A3BB-4C77-AFDC-3391DD85C5D8}">
      <dgm:prSet/>
      <dgm:spPr/>
      <dgm:t>
        <a:bodyPr/>
        <a:lstStyle/>
        <a:p>
          <a:endParaRPr lang="en-US"/>
        </a:p>
      </dgm:t>
    </dgm:pt>
    <dgm:pt modelId="{2C05E3CB-48FE-45BB-9F59-BDA2481694F3}" type="sibTrans" cxnId="{980F61D9-A3BB-4C77-AFDC-3391DD85C5D8}">
      <dgm:prSet/>
      <dgm:spPr/>
      <dgm:t>
        <a:bodyPr/>
        <a:lstStyle/>
        <a:p>
          <a:endParaRPr lang="en-US"/>
        </a:p>
      </dgm:t>
    </dgm:pt>
    <dgm:pt modelId="{6AE0AB88-616F-4E33-85AF-27BC4CD2F882}">
      <dgm:prSet/>
      <dgm:spPr>
        <a:solidFill>
          <a:schemeClr val="accent4"/>
        </a:solidFill>
      </dgm:spPr>
      <dgm:t>
        <a:bodyPr/>
        <a:lstStyle/>
        <a:p>
          <a:r>
            <a:rPr lang="pt-BR" b="0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Os principais temas incluem: </a:t>
          </a:r>
          <a:endParaRPr lang="pt-BR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7898601-29AD-449B-A456-2DE154862D5B}" type="parTrans" cxnId="{A4DA5F6A-8B18-42A7-B8E1-C447035EDC33}">
      <dgm:prSet/>
      <dgm:spPr/>
      <dgm:t>
        <a:bodyPr/>
        <a:lstStyle/>
        <a:p>
          <a:endParaRPr lang="en-US"/>
        </a:p>
      </dgm:t>
    </dgm:pt>
    <dgm:pt modelId="{58EA874A-46AD-47D4-B3F7-BAD635D50EBB}" type="sibTrans" cxnId="{A4DA5F6A-8B18-42A7-B8E1-C447035EDC33}">
      <dgm:prSet/>
      <dgm:spPr/>
      <dgm:t>
        <a:bodyPr/>
        <a:lstStyle/>
        <a:p>
          <a:endParaRPr lang="en-US"/>
        </a:p>
      </dgm:t>
    </dgm:pt>
    <dgm:pt modelId="{1F74DF3A-B6DF-4838-9E87-1C2B32707461}">
      <dgm:prSet/>
      <dgm:spPr>
        <a:solidFill>
          <a:schemeClr val="accent4"/>
        </a:solidFill>
      </dgm:spPr>
      <dgm:t>
        <a:bodyPr/>
        <a:lstStyle/>
        <a:p>
          <a:r>
            <a:rPr lang="pt-BR" b="0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1. Redução de emissões de gases de efeito estufa. </a:t>
          </a:r>
          <a:endParaRPr lang="pt-BR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9044A056-A1E0-46DC-8632-34B478EBB266}" type="parTrans" cxnId="{45342557-12EE-4847-8B1D-41989E7B6068}">
      <dgm:prSet/>
      <dgm:spPr/>
      <dgm:t>
        <a:bodyPr/>
        <a:lstStyle/>
        <a:p>
          <a:endParaRPr lang="en-US"/>
        </a:p>
      </dgm:t>
    </dgm:pt>
    <dgm:pt modelId="{674754EC-8654-428D-9A09-5B0A747F4EF0}" type="sibTrans" cxnId="{45342557-12EE-4847-8B1D-41989E7B6068}">
      <dgm:prSet/>
      <dgm:spPr/>
      <dgm:t>
        <a:bodyPr/>
        <a:lstStyle/>
        <a:p>
          <a:endParaRPr lang="en-US"/>
        </a:p>
      </dgm:t>
    </dgm:pt>
    <dgm:pt modelId="{29533791-50FB-42D3-A002-C2E90F4EBD4E}">
      <dgm:prSet/>
      <dgm:spPr>
        <a:solidFill>
          <a:schemeClr val="accent4"/>
        </a:solidFill>
      </dgm:spPr>
      <dgm:t>
        <a:bodyPr/>
        <a:lstStyle/>
        <a:p>
          <a:r>
            <a:rPr lang="pt-BR" b="0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2. Adaptação às mudanças climáticas. </a:t>
          </a:r>
          <a:endParaRPr lang="pt-BR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6C8DE85-4A8C-4F22-8B27-A66B42AA437A}" type="parTrans" cxnId="{C17D2E21-13F1-4173-AF44-B860B0ADF181}">
      <dgm:prSet/>
      <dgm:spPr/>
      <dgm:t>
        <a:bodyPr/>
        <a:lstStyle/>
        <a:p>
          <a:endParaRPr lang="en-US"/>
        </a:p>
      </dgm:t>
    </dgm:pt>
    <dgm:pt modelId="{FBF365D3-5DB4-4631-A77D-8798C1FF3172}" type="sibTrans" cxnId="{C17D2E21-13F1-4173-AF44-B860B0ADF181}">
      <dgm:prSet/>
      <dgm:spPr/>
      <dgm:t>
        <a:bodyPr/>
        <a:lstStyle/>
        <a:p>
          <a:endParaRPr lang="en-US"/>
        </a:p>
      </dgm:t>
    </dgm:pt>
    <dgm:pt modelId="{F7800EAF-95BF-4DDB-BB6B-FE23A4ACAF0B}">
      <dgm:prSet/>
      <dgm:spPr>
        <a:solidFill>
          <a:schemeClr val="accent4"/>
        </a:solidFill>
      </dgm:spPr>
      <dgm:t>
        <a:bodyPr/>
        <a:lstStyle/>
        <a:p>
          <a:r>
            <a:rPr lang="pt-BR" b="1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3. Financiamento climático para países em desenvolvimento</a:t>
          </a:r>
          <a:r>
            <a:rPr lang="pt-BR" b="0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 </a:t>
          </a:r>
          <a:endParaRPr lang="pt-BR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D807BD8-1218-4DAA-9164-028206851911}" type="parTrans" cxnId="{0770409C-2993-49DC-A7BA-D16EA0F29206}">
      <dgm:prSet/>
      <dgm:spPr/>
      <dgm:t>
        <a:bodyPr/>
        <a:lstStyle/>
        <a:p>
          <a:endParaRPr lang="en-US"/>
        </a:p>
      </dgm:t>
    </dgm:pt>
    <dgm:pt modelId="{2F42FD4C-2EFB-4D28-95D0-ECC006B4B82C}" type="sibTrans" cxnId="{0770409C-2993-49DC-A7BA-D16EA0F29206}">
      <dgm:prSet/>
      <dgm:spPr/>
      <dgm:t>
        <a:bodyPr/>
        <a:lstStyle/>
        <a:p>
          <a:endParaRPr lang="en-US"/>
        </a:p>
      </dgm:t>
    </dgm:pt>
    <dgm:pt modelId="{7C75CFBC-E5BE-4D46-A39D-AA3549828EA9}">
      <dgm:prSet/>
      <dgm:spPr>
        <a:solidFill>
          <a:schemeClr val="accent4"/>
        </a:solidFill>
      </dgm:spPr>
      <dgm:t>
        <a:bodyPr/>
        <a:lstStyle/>
        <a:p>
          <a:r>
            <a:rPr lang="pt-BR" b="0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4. Tecnologias de energia renovável e soluções de baixo carbono. </a:t>
          </a:r>
          <a:endParaRPr lang="pt-BR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E646F90-A16D-44E4-8DA9-2FC0B1BA0A46}" type="parTrans" cxnId="{96C38D99-F69A-42B1-9DE5-DBD3A779D186}">
      <dgm:prSet/>
      <dgm:spPr/>
      <dgm:t>
        <a:bodyPr/>
        <a:lstStyle/>
        <a:p>
          <a:endParaRPr lang="en-US"/>
        </a:p>
      </dgm:t>
    </dgm:pt>
    <dgm:pt modelId="{A8E988FB-3D9D-4703-A4F3-8CF8C9E28BD5}" type="sibTrans" cxnId="{96C38D99-F69A-42B1-9DE5-DBD3A779D186}">
      <dgm:prSet/>
      <dgm:spPr/>
      <dgm:t>
        <a:bodyPr/>
        <a:lstStyle/>
        <a:p>
          <a:endParaRPr lang="en-US"/>
        </a:p>
      </dgm:t>
    </dgm:pt>
    <dgm:pt modelId="{5F57E8C8-C5C8-4679-A5DD-72167840BFD9}">
      <dgm:prSet/>
      <dgm:spPr>
        <a:solidFill>
          <a:schemeClr val="accent4"/>
        </a:solidFill>
      </dgm:spPr>
      <dgm:t>
        <a:bodyPr/>
        <a:lstStyle/>
        <a:p>
          <a:r>
            <a:rPr lang="pt-BR" b="0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5. Preservação de florestas e biodiversidade. </a:t>
          </a:r>
          <a:endParaRPr lang="pt-BR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85554FD-458C-4657-86EE-810CCFB0A3F3}" type="parTrans" cxnId="{727B16A4-4260-4AEA-8BB5-E5935C768371}">
      <dgm:prSet/>
      <dgm:spPr/>
      <dgm:t>
        <a:bodyPr/>
        <a:lstStyle/>
        <a:p>
          <a:endParaRPr lang="en-US"/>
        </a:p>
      </dgm:t>
    </dgm:pt>
    <dgm:pt modelId="{B8FB9B68-0581-4B4F-B660-F5637D4F166E}" type="sibTrans" cxnId="{727B16A4-4260-4AEA-8BB5-E5935C768371}">
      <dgm:prSet/>
      <dgm:spPr/>
      <dgm:t>
        <a:bodyPr/>
        <a:lstStyle/>
        <a:p>
          <a:endParaRPr lang="en-US"/>
        </a:p>
      </dgm:t>
    </dgm:pt>
    <dgm:pt modelId="{A3B5FAB8-CFD9-4E46-A3B7-FC6D0980B931}">
      <dgm:prSet/>
      <dgm:spPr>
        <a:solidFill>
          <a:schemeClr val="accent4"/>
        </a:solidFill>
      </dgm:spPr>
      <dgm:t>
        <a:bodyPr/>
        <a:lstStyle/>
        <a:p>
          <a:r>
            <a:rPr lang="pt-BR" b="0" i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6. Justiça climática e os impactos sociais das mudanças climáticas.</a:t>
          </a:r>
          <a:endParaRPr lang="pt-BR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5E402A7-700E-4E4C-B2BA-DC9E1ACB0A39}" type="parTrans" cxnId="{69E1BF1A-95E9-454E-A419-6494ED8FE267}">
      <dgm:prSet/>
      <dgm:spPr/>
      <dgm:t>
        <a:bodyPr/>
        <a:lstStyle/>
        <a:p>
          <a:endParaRPr lang="en-US"/>
        </a:p>
      </dgm:t>
    </dgm:pt>
    <dgm:pt modelId="{BAC8BD5D-2B24-4002-B7F5-92B5BB0D4AC0}" type="sibTrans" cxnId="{69E1BF1A-95E9-454E-A419-6494ED8FE267}">
      <dgm:prSet/>
      <dgm:spPr/>
      <dgm:t>
        <a:bodyPr/>
        <a:lstStyle/>
        <a:p>
          <a:endParaRPr lang="en-US"/>
        </a:p>
      </dgm:t>
    </dgm:pt>
    <dgm:pt modelId="{AF532D64-9159-4D90-B643-EAC61E775220}" type="pres">
      <dgm:prSet presAssocID="{AF3017D0-F088-443F-842B-F90300CDE74D}" presName="diagram" presStyleCnt="0">
        <dgm:presLayoutVars>
          <dgm:dir/>
          <dgm:resizeHandles val="exact"/>
        </dgm:presLayoutVars>
      </dgm:prSet>
      <dgm:spPr/>
    </dgm:pt>
    <dgm:pt modelId="{33D616A5-2D75-4525-A372-5C91CFA093B3}" type="pres">
      <dgm:prSet presAssocID="{56AF98E2-1C21-4B88-9C0A-7CF1EF74B3C8}" presName="node" presStyleLbl="node1" presStyleIdx="0" presStyleCnt="1">
        <dgm:presLayoutVars>
          <dgm:bulletEnabled val="1"/>
        </dgm:presLayoutVars>
      </dgm:prSet>
      <dgm:spPr/>
    </dgm:pt>
  </dgm:ptLst>
  <dgm:cxnLst>
    <dgm:cxn modelId="{BA639E13-1426-48F8-BFC4-DCC184101217}" type="presOf" srcId="{1F74DF3A-B6DF-4838-9E87-1C2B32707461}" destId="{33D616A5-2D75-4525-A372-5C91CFA093B3}" srcOrd="0" destOrd="2" presId="urn:microsoft.com/office/officeart/2005/8/layout/default"/>
    <dgm:cxn modelId="{69E1BF1A-95E9-454E-A419-6494ED8FE267}" srcId="{56AF98E2-1C21-4B88-9C0A-7CF1EF74B3C8}" destId="{A3B5FAB8-CFD9-4E46-A3B7-FC6D0980B931}" srcOrd="6" destOrd="0" parTransId="{35E402A7-700E-4E4C-B2BA-DC9E1ACB0A39}" sibTransId="{BAC8BD5D-2B24-4002-B7F5-92B5BB0D4AC0}"/>
    <dgm:cxn modelId="{C17D2E21-13F1-4173-AF44-B860B0ADF181}" srcId="{56AF98E2-1C21-4B88-9C0A-7CF1EF74B3C8}" destId="{29533791-50FB-42D3-A002-C2E90F4EBD4E}" srcOrd="2" destOrd="0" parTransId="{46C8DE85-4A8C-4F22-8B27-A66B42AA437A}" sibTransId="{FBF365D3-5DB4-4631-A77D-8798C1FF3172}"/>
    <dgm:cxn modelId="{A4DA5F6A-8B18-42A7-B8E1-C447035EDC33}" srcId="{56AF98E2-1C21-4B88-9C0A-7CF1EF74B3C8}" destId="{6AE0AB88-616F-4E33-85AF-27BC4CD2F882}" srcOrd="0" destOrd="0" parTransId="{A7898601-29AD-449B-A456-2DE154862D5B}" sibTransId="{58EA874A-46AD-47D4-B3F7-BAD635D50EBB}"/>
    <dgm:cxn modelId="{F2E63D74-3C4C-4BB5-BA72-543051165D3C}" type="presOf" srcId="{7C75CFBC-E5BE-4D46-A39D-AA3549828EA9}" destId="{33D616A5-2D75-4525-A372-5C91CFA093B3}" srcOrd="0" destOrd="5" presId="urn:microsoft.com/office/officeart/2005/8/layout/default"/>
    <dgm:cxn modelId="{35199476-0F8C-465E-9B69-5341E8BBAA30}" type="presOf" srcId="{56AF98E2-1C21-4B88-9C0A-7CF1EF74B3C8}" destId="{33D616A5-2D75-4525-A372-5C91CFA093B3}" srcOrd="0" destOrd="0" presId="urn:microsoft.com/office/officeart/2005/8/layout/default"/>
    <dgm:cxn modelId="{45342557-12EE-4847-8B1D-41989E7B6068}" srcId="{56AF98E2-1C21-4B88-9C0A-7CF1EF74B3C8}" destId="{1F74DF3A-B6DF-4838-9E87-1C2B32707461}" srcOrd="1" destOrd="0" parTransId="{9044A056-A1E0-46DC-8632-34B478EBB266}" sibTransId="{674754EC-8654-428D-9A09-5B0A747F4EF0}"/>
    <dgm:cxn modelId="{FEE58D77-14B1-46AC-A4FC-7FC33A493ABC}" type="presOf" srcId="{A3B5FAB8-CFD9-4E46-A3B7-FC6D0980B931}" destId="{33D616A5-2D75-4525-A372-5C91CFA093B3}" srcOrd="0" destOrd="7" presId="urn:microsoft.com/office/officeart/2005/8/layout/default"/>
    <dgm:cxn modelId="{EB8B8796-B811-40F9-8CD0-4FF444ABA6B0}" type="presOf" srcId="{5F57E8C8-C5C8-4679-A5DD-72167840BFD9}" destId="{33D616A5-2D75-4525-A372-5C91CFA093B3}" srcOrd="0" destOrd="6" presId="urn:microsoft.com/office/officeart/2005/8/layout/default"/>
    <dgm:cxn modelId="{96C38D99-F69A-42B1-9DE5-DBD3A779D186}" srcId="{56AF98E2-1C21-4B88-9C0A-7CF1EF74B3C8}" destId="{7C75CFBC-E5BE-4D46-A39D-AA3549828EA9}" srcOrd="4" destOrd="0" parTransId="{FE646F90-A16D-44E4-8DA9-2FC0B1BA0A46}" sibTransId="{A8E988FB-3D9D-4703-A4F3-8CF8C9E28BD5}"/>
    <dgm:cxn modelId="{0770409C-2993-49DC-A7BA-D16EA0F29206}" srcId="{56AF98E2-1C21-4B88-9C0A-7CF1EF74B3C8}" destId="{F7800EAF-95BF-4DDB-BB6B-FE23A4ACAF0B}" srcOrd="3" destOrd="0" parTransId="{BD807BD8-1218-4DAA-9164-028206851911}" sibTransId="{2F42FD4C-2EFB-4D28-95D0-ECC006B4B82C}"/>
    <dgm:cxn modelId="{727B16A4-4260-4AEA-8BB5-E5935C768371}" srcId="{56AF98E2-1C21-4B88-9C0A-7CF1EF74B3C8}" destId="{5F57E8C8-C5C8-4679-A5DD-72167840BFD9}" srcOrd="5" destOrd="0" parTransId="{185554FD-458C-4657-86EE-810CCFB0A3F3}" sibTransId="{B8FB9B68-0581-4B4F-B660-F5637D4F166E}"/>
    <dgm:cxn modelId="{F8633EA5-C49E-45CE-A29D-70A8284DFAD6}" type="presOf" srcId="{29533791-50FB-42D3-A002-C2E90F4EBD4E}" destId="{33D616A5-2D75-4525-A372-5C91CFA093B3}" srcOrd="0" destOrd="3" presId="urn:microsoft.com/office/officeart/2005/8/layout/default"/>
    <dgm:cxn modelId="{5BF64AC4-E916-4424-BB68-830D5AE64C7A}" type="presOf" srcId="{F7800EAF-95BF-4DDB-BB6B-FE23A4ACAF0B}" destId="{33D616A5-2D75-4525-A372-5C91CFA093B3}" srcOrd="0" destOrd="4" presId="urn:microsoft.com/office/officeart/2005/8/layout/default"/>
    <dgm:cxn modelId="{980F61D9-A3BB-4C77-AFDC-3391DD85C5D8}" srcId="{AF3017D0-F088-443F-842B-F90300CDE74D}" destId="{56AF98E2-1C21-4B88-9C0A-7CF1EF74B3C8}" srcOrd="0" destOrd="0" parTransId="{1B12FA39-00D6-4E9D-AF67-D5830122BB84}" sibTransId="{2C05E3CB-48FE-45BB-9F59-BDA2481694F3}"/>
    <dgm:cxn modelId="{B49F4FED-2A24-413E-A9C3-6D02C8A4CEEA}" type="presOf" srcId="{AF3017D0-F088-443F-842B-F90300CDE74D}" destId="{AF532D64-9159-4D90-B643-EAC61E775220}" srcOrd="0" destOrd="0" presId="urn:microsoft.com/office/officeart/2005/8/layout/default"/>
    <dgm:cxn modelId="{D6CC35F9-93BD-469D-A294-DDA65E123F4F}" type="presOf" srcId="{6AE0AB88-616F-4E33-85AF-27BC4CD2F882}" destId="{33D616A5-2D75-4525-A372-5C91CFA093B3}" srcOrd="0" destOrd="1" presId="urn:microsoft.com/office/officeart/2005/8/layout/default"/>
    <dgm:cxn modelId="{EA128D66-6F1F-433B-9D8E-C81A93C56AAA}" type="presParOf" srcId="{AF532D64-9159-4D90-B643-EAC61E775220}" destId="{33D616A5-2D75-4525-A372-5C91CFA093B3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95236-C08E-4BCE-B29F-9EAB648BE3E6}">
      <dsp:nvSpPr>
        <dsp:cNvPr id="0" name=""/>
        <dsp:cNvSpPr/>
      </dsp:nvSpPr>
      <dsp:spPr>
        <a:xfrm>
          <a:off x="1942" y="153743"/>
          <a:ext cx="5073822" cy="3620883"/>
        </a:xfrm>
        <a:prstGeom prst="rect">
          <a:avLst/>
        </a:prstGeom>
        <a:solidFill>
          <a:schemeClr val="accent5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Lições aprendidas com as experiências internacionais de Transição (energética) Justa: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Diálogo social, plano de desenvolvimento, interação com comunidades, disponibilidade de financiamento e politicas públicas ativas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(o estado presente)</a:t>
          </a:r>
        </a:p>
      </dsp:txBody>
      <dsp:txXfrm>
        <a:off x="1942" y="153743"/>
        <a:ext cx="5073822" cy="3620883"/>
      </dsp:txXfrm>
    </dsp:sp>
    <dsp:sp modelId="{D61B6B18-3594-4DFD-9B62-3B9EED5D5941}">
      <dsp:nvSpPr>
        <dsp:cNvPr id="0" name=""/>
        <dsp:cNvSpPr/>
      </dsp:nvSpPr>
      <dsp:spPr>
        <a:xfrm>
          <a:off x="5514649" y="144500"/>
          <a:ext cx="5580164" cy="3639369"/>
        </a:xfrm>
        <a:prstGeom prst="rect">
          <a:avLst/>
        </a:prstGeom>
        <a:solidFill>
          <a:schemeClr val="accent4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Características das “transições” brasileiras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Pouca geração de emprego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Falta de regulação (eólica </a:t>
          </a:r>
          <a:r>
            <a:rPr lang="pt-BR" sz="1600" b="0" i="1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off </a:t>
          </a:r>
          <a:r>
            <a:rPr lang="pt-BR" sz="1600" b="0" i="1" kern="1200" noProof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shore</a:t>
          </a:r>
          <a:r>
            <a:rPr lang="pt-BR" sz="16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 mercado carbono, hidrogênio verde, captura e armazenamento de carbono...)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Baixa incorporação tecnológica nas cadeias produtivas (conteúdo local)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Falta de financiamento (apesar Fundo Clima, </a:t>
          </a:r>
          <a:r>
            <a:rPr lang="pt-BR" sz="1600" b="0" kern="1200" noProof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Pré</a:t>
          </a:r>
          <a:r>
            <a:rPr lang="pt-BR" sz="16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-Sal, BNDES, bancos públicos e privados, Fundo Internacional para Reparação de Perdas e Danos, Mercado de Carbono? 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Não há um Programa Nacional de Transição Justa (São vários planos sob o comando de diversos ministérios o que não fortalece o diálogo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Litigância e Judicialização</a:t>
          </a:r>
        </a:p>
      </dsp:txBody>
      <dsp:txXfrm>
        <a:off x="5514649" y="144500"/>
        <a:ext cx="5580164" cy="3639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02FA2-00E5-48AD-89E7-8E1BFD2568CB}">
      <dsp:nvSpPr>
        <dsp:cNvPr id="0" name=""/>
        <dsp:cNvSpPr/>
      </dsp:nvSpPr>
      <dsp:spPr>
        <a:xfrm>
          <a:off x="540933" y="673922"/>
          <a:ext cx="1282427" cy="757251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8000" r="-1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6F5BC-CAB8-4B69-B835-5F633A07DDF6}">
      <dsp:nvSpPr>
        <dsp:cNvPr id="0" name=""/>
        <dsp:cNvSpPr/>
      </dsp:nvSpPr>
      <dsp:spPr>
        <a:xfrm>
          <a:off x="10880" y="1585971"/>
          <a:ext cx="2358363" cy="15141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14. </a:t>
          </a:r>
          <a:r>
            <a:rPr lang="pt-BR" sz="160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Implementar políticas de transição, recuperação e preservação ambiental que incluam a geração de trabalho decente e amparo para todas as comunidades afetadas</a:t>
          </a:r>
        </a:p>
      </dsp:txBody>
      <dsp:txXfrm>
        <a:off x="10880" y="1585971"/>
        <a:ext cx="2358363" cy="1514109"/>
      </dsp:txXfrm>
    </dsp:sp>
    <dsp:sp modelId="{9EE70BDC-FC39-45F7-A569-106838DCDE83}">
      <dsp:nvSpPr>
        <dsp:cNvPr id="0" name=""/>
        <dsp:cNvSpPr/>
      </dsp:nvSpPr>
      <dsp:spPr>
        <a:xfrm>
          <a:off x="3725983" y="603179"/>
          <a:ext cx="1053816" cy="92593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8AA48-4EE1-4FEB-B781-A9AE141FB927}">
      <dsp:nvSpPr>
        <dsp:cNvPr id="0" name=""/>
        <dsp:cNvSpPr/>
      </dsp:nvSpPr>
      <dsp:spPr>
        <a:xfrm>
          <a:off x="2674188" y="1628917"/>
          <a:ext cx="3198651" cy="1628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16</a:t>
          </a:r>
          <a:r>
            <a:rPr lang="pt-BR" sz="160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 Implementar investimentos em energia limpa, renovável e acessível, garantindo que a população tenha acesso a padrões de vida dignos e mobilidade</a:t>
          </a:r>
        </a:p>
      </dsp:txBody>
      <dsp:txXfrm>
        <a:off x="2674188" y="1628917"/>
        <a:ext cx="3198651" cy="1628389"/>
      </dsp:txXfrm>
    </dsp:sp>
    <dsp:sp modelId="{03E81FDD-08B8-4A92-ABAB-2CA1FBBD4891}">
      <dsp:nvSpPr>
        <dsp:cNvPr id="0" name=""/>
        <dsp:cNvSpPr/>
      </dsp:nvSpPr>
      <dsp:spPr>
        <a:xfrm>
          <a:off x="7002661" y="587722"/>
          <a:ext cx="1091991" cy="987770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DB5B48-DE59-4739-B219-0CECC843DEF6}">
      <dsp:nvSpPr>
        <dsp:cNvPr id="0" name=""/>
        <dsp:cNvSpPr/>
      </dsp:nvSpPr>
      <dsp:spPr>
        <a:xfrm>
          <a:off x="6086156" y="1595311"/>
          <a:ext cx="2808407" cy="1628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19.</a:t>
          </a:r>
          <a:r>
            <a:rPr lang="pt-BR" sz="160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Regulamentação do uso de tecnologias que impactam negativamente os postos e as condições de trabalho, de forma que as inovações sejam elementos de promoção e melhoria da vida em sociedade.</a:t>
          </a:r>
        </a:p>
      </dsp:txBody>
      <dsp:txXfrm>
        <a:off x="6086156" y="1595311"/>
        <a:ext cx="2808407" cy="1628389"/>
      </dsp:txXfrm>
    </dsp:sp>
    <dsp:sp modelId="{ABB481BC-2533-40AA-8DF9-C2931ECEB646}">
      <dsp:nvSpPr>
        <dsp:cNvPr id="0" name=""/>
        <dsp:cNvSpPr/>
      </dsp:nvSpPr>
      <dsp:spPr>
        <a:xfrm>
          <a:off x="10088241" y="653548"/>
          <a:ext cx="751464" cy="75146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D3E23-A606-47B4-B9E6-765EBAE1FDC9}">
      <dsp:nvSpPr>
        <dsp:cNvPr id="0" name=""/>
        <dsp:cNvSpPr/>
      </dsp:nvSpPr>
      <dsp:spPr>
        <a:xfrm>
          <a:off x="9114459" y="1520626"/>
          <a:ext cx="2437751" cy="1601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20.</a:t>
          </a:r>
          <a:r>
            <a:rPr lang="pt-BR" sz="160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Compartilhar os ganhos de produtividade advindos de avanços tecnológicos com os trabalhadores (por meio da redução da jornada de trabalho e da valorização dos salários) </a:t>
          </a:r>
        </a:p>
      </dsp:txBody>
      <dsp:txXfrm>
        <a:off x="9114459" y="1520626"/>
        <a:ext cx="2437751" cy="16013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616A5-2D75-4525-A372-5C91CFA093B3}">
      <dsp:nvSpPr>
        <dsp:cNvPr id="0" name=""/>
        <dsp:cNvSpPr/>
      </dsp:nvSpPr>
      <dsp:spPr>
        <a:xfrm>
          <a:off x="0" y="190240"/>
          <a:ext cx="6183624" cy="3710174"/>
        </a:xfrm>
        <a:prstGeom prst="rect">
          <a:avLst/>
        </a:prstGeom>
        <a:solidFill>
          <a:schemeClr val="accent4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 que será discutido na COP 30</a:t>
          </a:r>
          <a:endParaRPr lang="pt-BR" sz="2400" kern="1200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0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Os principais temas incluem: </a:t>
          </a:r>
          <a:endParaRPr lang="pt-BR" sz="1900" kern="1200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0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1. Redução de emissões de gases de efeito estufa. </a:t>
          </a:r>
          <a:endParaRPr lang="pt-BR" sz="1900" kern="1200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0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2. Adaptação às mudanças climáticas. </a:t>
          </a:r>
          <a:endParaRPr lang="pt-BR" sz="1900" kern="1200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1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3. Financiamento climático para países em desenvolvimento</a:t>
          </a:r>
          <a:r>
            <a:rPr lang="pt-BR" sz="1900" b="0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 </a:t>
          </a:r>
          <a:endParaRPr lang="pt-BR" sz="1900" kern="1200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0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4. Tecnologias de energia renovável e soluções de baixo carbono. </a:t>
          </a:r>
          <a:endParaRPr lang="pt-BR" sz="1900" kern="1200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0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5. Preservação de florestas e biodiversidade. </a:t>
          </a:r>
          <a:endParaRPr lang="pt-BR" sz="1900" kern="1200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b="0" i="0" kern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6. Justiça climática e os impactos sociais das mudanças climáticas.</a:t>
          </a:r>
          <a:endParaRPr lang="pt-BR" sz="1900" kern="1200" noProof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90240"/>
        <a:ext cx="6183624" cy="3710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2D0FA-DD81-4B40-B821-52B8369F6F6C}" type="datetimeFigureOut">
              <a:rPr lang="pt-BR" smtClean="0"/>
              <a:t>16/04/2025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2A1DA-1A17-457D-9D0D-7989A4D061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507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3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F8FF-5F6B-4A0D-9F28-C14CBEF92936}" type="datetimeFigureOut">
              <a:rPr lang="pt-BR" smtClean="0"/>
              <a:t>16/04/2025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51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49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9857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2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5492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37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81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7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68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529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535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9544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926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0633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8704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828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1840" cy="238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57443A0-95D5-4876-BE42-67176D8321A3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931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53219-9CC6-4521-B0E6-F33917FB6FAD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Imagem 10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970D3015-9BC8-BC6E-BB2C-930B5E190DB8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57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jpeg"/><Relationship Id="rId2" Type="http://schemas.microsoft.com/office/2007/relationships/media" Target="https://www.youtube.com/embed/_iUezkHDdiE?feature=oembed" TargetMode="External"/><Relationship Id="rId1" Type="http://schemas.openxmlformats.org/officeDocument/2006/relationships/video" Target="NULL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rauziovarella.uol.com.br/doencas-e-sintomas/taquicardia-e-bradicardia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6.xml"/><Relationship Id="rId4" Type="http://schemas.openxmlformats.org/officeDocument/2006/relationships/hyperlink" Target="https://drauziovarella.uol.com.br/pediatria/desidratacao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microsoft.com/office/2014/relationships/chartEx" Target="../charts/chartEx2.xml"/><Relationship Id="rId4" Type="http://schemas.openxmlformats.org/officeDocument/2006/relationships/image" Target="../media/image3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E92A8BB-07B9-40DB-984F-2CB1A2535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DDB745-6C26-4B79-9EF2-08E3E4AB9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80B3FE6C-0A59-4114-88CB-3C3172D6A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2835162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DA3A238-516A-4076-B3C2-230D91350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136999"/>
            <a:ext cx="12191696" cy="3721001"/>
          </a:xfrm>
          <a:custGeom>
            <a:avLst/>
            <a:gdLst>
              <a:gd name="connsiteX0" fmla="*/ 1 w 12191696"/>
              <a:gd name="connsiteY0" fmla="*/ 0 h 3721001"/>
              <a:gd name="connsiteX1" fmla="*/ 71932 w 12191696"/>
              <a:gd name="connsiteY1" fmla="*/ 12261 h 3721001"/>
              <a:gd name="connsiteX2" fmla="*/ 282849 w 12191696"/>
              <a:gd name="connsiteY2" fmla="*/ 48342 h 3721001"/>
              <a:gd name="connsiteX3" fmla="*/ 436464 w 12191696"/>
              <a:gd name="connsiteY3" fmla="*/ 73565 h 3721001"/>
              <a:gd name="connsiteX4" fmla="*/ 619339 w 12191696"/>
              <a:gd name="connsiteY4" fmla="*/ 100188 h 3721001"/>
              <a:gd name="connsiteX5" fmla="*/ 836351 w 12191696"/>
              <a:gd name="connsiteY5" fmla="*/ 132066 h 3721001"/>
              <a:gd name="connsiteX6" fmla="*/ 1076528 w 12191696"/>
              <a:gd name="connsiteY6" fmla="*/ 165696 h 3721001"/>
              <a:gd name="connsiteX7" fmla="*/ 1347183 w 12191696"/>
              <a:gd name="connsiteY7" fmla="*/ 201077 h 3721001"/>
              <a:gd name="connsiteX8" fmla="*/ 1642223 w 12191696"/>
              <a:gd name="connsiteY8" fmla="*/ 238560 h 3721001"/>
              <a:gd name="connsiteX9" fmla="*/ 1962864 w 12191696"/>
              <a:gd name="connsiteY9" fmla="*/ 276043 h 3721001"/>
              <a:gd name="connsiteX10" fmla="*/ 2304232 w 12191696"/>
              <a:gd name="connsiteY10" fmla="*/ 314226 h 3721001"/>
              <a:gd name="connsiteX11" fmla="*/ 2672421 w 12191696"/>
              <a:gd name="connsiteY11" fmla="*/ 349608 h 3721001"/>
              <a:gd name="connsiteX12" fmla="*/ 3057678 w 12191696"/>
              <a:gd name="connsiteY12" fmla="*/ 383588 h 3721001"/>
              <a:gd name="connsiteX13" fmla="*/ 3464881 w 12191696"/>
              <a:gd name="connsiteY13" fmla="*/ 414415 h 3721001"/>
              <a:gd name="connsiteX14" fmla="*/ 3889152 w 12191696"/>
              <a:gd name="connsiteY14" fmla="*/ 443841 h 3721001"/>
              <a:gd name="connsiteX15" fmla="*/ 4331710 w 12191696"/>
              <a:gd name="connsiteY15" fmla="*/ 471515 h 3721001"/>
              <a:gd name="connsiteX16" fmla="*/ 4558476 w 12191696"/>
              <a:gd name="connsiteY16" fmla="*/ 481324 h 3721001"/>
              <a:gd name="connsiteX17" fmla="*/ 4790118 w 12191696"/>
              <a:gd name="connsiteY17" fmla="*/ 492183 h 3721001"/>
              <a:gd name="connsiteX18" fmla="*/ 5025418 w 12191696"/>
              <a:gd name="connsiteY18" fmla="*/ 502342 h 3721001"/>
              <a:gd name="connsiteX19" fmla="*/ 5261937 w 12191696"/>
              <a:gd name="connsiteY19" fmla="*/ 508998 h 3721001"/>
              <a:gd name="connsiteX20" fmla="*/ 5503333 w 12191696"/>
              <a:gd name="connsiteY20" fmla="*/ 514953 h 3721001"/>
              <a:gd name="connsiteX21" fmla="*/ 5747166 w 12191696"/>
              <a:gd name="connsiteY21" fmla="*/ 521259 h 3721001"/>
              <a:gd name="connsiteX22" fmla="*/ 5995877 w 12191696"/>
              <a:gd name="connsiteY22" fmla="*/ 525462 h 3721001"/>
              <a:gd name="connsiteX23" fmla="*/ 6247026 w 12191696"/>
              <a:gd name="connsiteY23" fmla="*/ 525462 h 3721001"/>
              <a:gd name="connsiteX24" fmla="*/ 6500613 w 12191696"/>
              <a:gd name="connsiteY24" fmla="*/ 527564 h 3721001"/>
              <a:gd name="connsiteX25" fmla="*/ 6756639 w 12191696"/>
              <a:gd name="connsiteY25" fmla="*/ 525462 h 3721001"/>
              <a:gd name="connsiteX26" fmla="*/ 7016322 w 12191696"/>
              <a:gd name="connsiteY26" fmla="*/ 521259 h 3721001"/>
              <a:gd name="connsiteX27" fmla="*/ 7276005 w 12191696"/>
              <a:gd name="connsiteY27" fmla="*/ 517405 h 3721001"/>
              <a:gd name="connsiteX28" fmla="*/ 7539345 w 12191696"/>
              <a:gd name="connsiteY28" fmla="*/ 508998 h 3721001"/>
              <a:gd name="connsiteX29" fmla="*/ 7805124 w 12191696"/>
              <a:gd name="connsiteY29" fmla="*/ 500240 h 3721001"/>
              <a:gd name="connsiteX30" fmla="*/ 8070903 w 12191696"/>
              <a:gd name="connsiteY30" fmla="*/ 490081 h 3721001"/>
              <a:gd name="connsiteX31" fmla="*/ 8339121 w 12191696"/>
              <a:gd name="connsiteY31" fmla="*/ 475719 h 3721001"/>
              <a:gd name="connsiteX32" fmla="*/ 8609776 w 12191696"/>
              <a:gd name="connsiteY32" fmla="*/ 458554 h 3721001"/>
              <a:gd name="connsiteX33" fmla="*/ 8881651 w 12191696"/>
              <a:gd name="connsiteY33" fmla="*/ 442089 h 3721001"/>
              <a:gd name="connsiteX34" fmla="*/ 9153526 w 12191696"/>
              <a:gd name="connsiteY34" fmla="*/ 421071 h 3721001"/>
              <a:gd name="connsiteX35" fmla="*/ 9429058 w 12191696"/>
              <a:gd name="connsiteY35" fmla="*/ 395848 h 3721001"/>
              <a:gd name="connsiteX36" fmla="*/ 9700933 w 12191696"/>
              <a:gd name="connsiteY36" fmla="*/ 370626 h 3721001"/>
              <a:gd name="connsiteX37" fmla="*/ 9977684 w 12191696"/>
              <a:gd name="connsiteY37" fmla="*/ 341551 h 3721001"/>
              <a:gd name="connsiteX38" fmla="*/ 10255655 w 12191696"/>
              <a:gd name="connsiteY38" fmla="*/ 309672 h 3721001"/>
              <a:gd name="connsiteX39" fmla="*/ 10529968 w 12191696"/>
              <a:gd name="connsiteY39" fmla="*/ 276043 h 3721001"/>
              <a:gd name="connsiteX40" fmla="*/ 10807939 w 12191696"/>
              <a:gd name="connsiteY40" fmla="*/ 236808 h 3721001"/>
              <a:gd name="connsiteX41" fmla="*/ 11084690 w 12191696"/>
              <a:gd name="connsiteY41" fmla="*/ 194771 h 3721001"/>
              <a:gd name="connsiteX42" fmla="*/ 11362661 w 12191696"/>
              <a:gd name="connsiteY42" fmla="*/ 153085 h 3721001"/>
              <a:gd name="connsiteX43" fmla="*/ 11639412 w 12191696"/>
              <a:gd name="connsiteY43" fmla="*/ 104392 h 3721001"/>
              <a:gd name="connsiteX44" fmla="*/ 11914945 w 12191696"/>
              <a:gd name="connsiteY44" fmla="*/ 54648 h 3721001"/>
              <a:gd name="connsiteX45" fmla="*/ 12191696 w 12191696"/>
              <a:gd name="connsiteY45" fmla="*/ 2452 h 3721001"/>
              <a:gd name="connsiteX46" fmla="*/ 12191696 w 12191696"/>
              <a:gd name="connsiteY46" fmla="*/ 2802467 h 3721001"/>
              <a:gd name="connsiteX47" fmla="*/ 12191695 w 12191696"/>
              <a:gd name="connsiteY47" fmla="*/ 2802467 h 3721001"/>
              <a:gd name="connsiteX48" fmla="*/ 12191695 w 12191696"/>
              <a:gd name="connsiteY48" fmla="*/ 3721001 h 3721001"/>
              <a:gd name="connsiteX49" fmla="*/ 0 w 12191696"/>
              <a:gd name="connsiteY49" fmla="*/ 3721001 h 3721001"/>
              <a:gd name="connsiteX50" fmla="*/ 0 w 12191696"/>
              <a:gd name="connsiteY50" fmla="*/ 2233825 h 3721001"/>
              <a:gd name="connsiteX51" fmla="*/ 1 w 12191696"/>
              <a:gd name="connsiteY51" fmla="*/ 2233825 h 37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696" h="3721001">
                <a:moveTo>
                  <a:pt x="1" y="0"/>
                </a:moveTo>
                <a:lnTo>
                  <a:pt x="71932" y="12261"/>
                </a:lnTo>
                <a:lnTo>
                  <a:pt x="282849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3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802467"/>
                </a:lnTo>
                <a:lnTo>
                  <a:pt x="12191695" y="2802467"/>
                </a:lnTo>
                <a:lnTo>
                  <a:pt x="12191695" y="3721001"/>
                </a:lnTo>
                <a:lnTo>
                  <a:pt x="0" y="3721001"/>
                </a:lnTo>
                <a:lnTo>
                  <a:pt x="0" y="2233825"/>
                </a:lnTo>
                <a:lnTo>
                  <a:pt x="1" y="223382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EE51F-5966-3C3D-90A8-43942B2C8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4374" y="3928984"/>
            <a:ext cx="9182945" cy="1793390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100" b="1" noProof="0" dirty="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TRABALHO, MEIO AMBIENTE E TRANSIÇÃO JUSTA: RUMO À COP 30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0AB605-6311-CD4F-8B91-F16C4320A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4070" y="5722374"/>
            <a:ext cx="9182944" cy="487924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400" b="1" noProof="0" dirty="0">
                <a:solidFill>
                  <a:schemeClr val="tx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JORNADA NACIONAL DE DEBATES</a:t>
            </a:r>
          </a:p>
          <a:p>
            <a:pPr algn="ctr">
              <a:lnSpc>
                <a:spcPct val="90000"/>
              </a:lnSpc>
            </a:pPr>
            <a:r>
              <a:rPr lang="pt-BR" sz="2400" b="1" noProof="0" dirty="0">
                <a:solidFill>
                  <a:schemeClr val="tx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 DE ABRIL DE 2025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E45E9C8-107C-1F72-BD4B-FA90FC80B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5" r="8516" b="43597"/>
          <a:stretch/>
        </p:blipFill>
        <p:spPr>
          <a:xfrm>
            <a:off x="1767621" y="1122506"/>
            <a:ext cx="8655842" cy="188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37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C99063-9D70-8630-62E6-5F562E75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36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>
              <a:solidFill>
                <a:schemeClr val="tx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FE759F7-6995-57A9-8F19-1A36C34253C7}"/>
              </a:ext>
            </a:extLst>
          </p:cNvPr>
          <p:cNvSpPr txBox="1"/>
          <p:nvPr/>
        </p:nvSpPr>
        <p:spPr>
          <a:xfrm>
            <a:off x="708212" y="1309793"/>
            <a:ext cx="10775269" cy="2478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PROBLEMAS GLOBAIS – EFEITOS LOCAIS</a:t>
            </a:r>
          </a:p>
          <a:p>
            <a:pPr algn="ctr"/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que as trabalhadoras e trabalhadores brasileiros precisam discutir as mudanças climáticas, a emergência ambiental?</a:t>
            </a:r>
          </a:p>
        </p:txBody>
      </p:sp>
      <p:pic>
        <p:nvPicPr>
          <p:cNvPr id="8" name="Imagem 7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68D90F0E-80A8-A0C9-E7FA-A09B64AAC6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66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C5842E-18F0-F596-8F95-07838F3AB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523B4A45-E223-3699-6E21-72B890741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332" y="1818316"/>
            <a:ext cx="3954245" cy="370964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pt-B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norte a sul, </a:t>
            </a:r>
            <a:br>
              <a:rPr lang="pt-B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trabalhadoras e trabalhadores brasileiros vivem, diariamente, os impactos da emergência ambiental!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E0C66E8-EEEA-2614-FAA0-EBF73E315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827B40EA-1F80-199C-962F-E64016A0F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C66763D-6BB7-CAE0-8CCB-73DB7B3BA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A27F6D9-3DEA-1075-3CB0-73432E5C7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150" y="2031529"/>
            <a:ext cx="6290420" cy="2355981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A1D3A563-D029-557F-F739-830182D24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005" y="4433393"/>
            <a:ext cx="6980663" cy="218913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F63963C-4297-C98B-F61F-36FB71111D6B}"/>
              </a:ext>
            </a:extLst>
          </p:cNvPr>
          <p:cNvSpPr/>
          <p:nvPr/>
        </p:nvSpPr>
        <p:spPr>
          <a:xfrm>
            <a:off x="10243127" y="0"/>
            <a:ext cx="1062182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22E0DBC-FD75-CCD2-5584-A80540F781DE}"/>
              </a:ext>
            </a:extLst>
          </p:cNvPr>
          <p:cNvSpPr/>
          <p:nvPr/>
        </p:nvSpPr>
        <p:spPr>
          <a:xfrm>
            <a:off x="3207227" y="45883"/>
            <a:ext cx="1062182" cy="4423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36B57E1-ED6A-BDCC-0EDD-108405D0A2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7"/>
          <a:stretch/>
        </p:blipFill>
        <p:spPr>
          <a:xfrm>
            <a:off x="3199470" y="13915"/>
            <a:ext cx="8969899" cy="2003699"/>
          </a:xfrm>
          <a:prstGeom prst="rect">
            <a:avLst/>
          </a:prstGeom>
        </p:spPr>
      </p:pic>
      <p:pic>
        <p:nvPicPr>
          <p:cNvPr id="4" name="Imagem 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35FA8C1A-10E6-99B4-D4F4-F1F751604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4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5ECBC9-B964-D2AF-29C8-5BCFE5711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F916B6A-4A1E-4A48-8BC8-1E4776E03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0" name="Freeform 23">
            <a:extLst>
              <a:ext uri="{FF2B5EF4-FFF2-40B4-BE49-F238E27FC236}">
                <a16:creationId xmlns:a16="http://schemas.microsoft.com/office/drawing/2014/main" id="{1C5D755C-6A9E-4780-8524-22F98BAC1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8AC099B-3614-4184-BF57-F5447D15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4CE49CF-073B-850F-1DCB-97F612DFB211}"/>
              </a:ext>
            </a:extLst>
          </p:cNvPr>
          <p:cNvSpPr txBox="1"/>
          <p:nvPr/>
        </p:nvSpPr>
        <p:spPr>
          <a:xfrm>
            <a:off x="302338" y="1586966"/>
            <a:ext cx="3645772" cy="4588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pt-BR" sz="20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Segundo relatório da Oxfam, "o 1% mais rico da população (quase 63 milhões de pessoas) foi responsável por 15% das emissões acumuladas, ou seja, o dobro em comparação à metade mais pobre da população mundial (3,1 bilhões de pessoas)". </a:t>
            </a:r>
          </a:p>
          <a:p>
            <a:pPr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pt-BR" sz="20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os 10% mais ricos da população mundial (630 milhões de pessoas) foram responsáveis por 52% das emissões acumuladas de CO2.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43D29C5-BB2E-6A2F-1611-95A3C5C2D1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814"/>
          <a:stretch/>
        </p:blipFill>
        <p:spPr>
          <a:xfrm>
            <a:off x="4507582" y="0"/>
            <a:ext cx="4205243" cy="2378774"/>
          </a:xfrm>
          <a:prstGeom prst="rect">
            <a:avLst/>
          </a:prstGeom>
          <a:effectLst/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2BCFA51-616B-096F-8959-7159B11C3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9620" t="20298" b="6759"/>
          <a:stretch/>
        </p:blipFill>
        <p:spPr>
          <a:xfrm>
            <a:off x="5838346" y="4303678"/>
            <a:ext cx="4942366" cy="2061714"/>
          </a:xfrm>
          <a:prstGeom prst="rect">
            <a:avLst/>
          </a:prstGeom>
          <a:effectLst/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31BD205-5685-851C-E447-B225B15A0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0479" y="1770949"/>
            <a:ext cx="7678099" cy="2572162"/>
          </a:xfrm>
          <a:prstGeom prst="rect">
            <a:avLst/>
          </a:prstGeom>
          <a:effectLst/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C2F2263-5498-8167-469B-A8E7E6B111C9}"/>
              </a:ext>
            </a:extLst>
          </p:cNvPr>
          <p:cNvSpPr txBox="1"/>
          <p:nvPr/>
        </p:nvSpPr>
        <p:spPr>
          <a:xfrm>
            <a:off x="4227846" y="6518360"/>
            <a:ext cx="7878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Link: https://brasil.un.org/</a:t>
            </a:r>
            <a:r>
              <a:rPr lang="pt-BR" sz="1200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pt-br</a:t>
            </a:r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/239808-banco-mundial-relatório-sobre-clima-e-desenvolvimento-para-o-brasil-2023</a:t>
            </a:r>
          </a:p>
        </p:txBody>
      </p:sp>
      <p:pic>
        <p:nvPicPr>
          <p:cNvPr id="11" name="Imagem 10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B286AA4B-E558-0547-8883-EB5A6C5031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70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E11DF7-11F1-300E-2AB7-857186FE0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1DFAACAA-2EB2-DDD3-2B53-3965653C3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34" y="1522536"/>
            <a:ext cx="3810746" cy="3709642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800" b="1" noProof="0" dirty="0"/>
              <a:t>GRANDES ENCHENTES</a:t>
            </a:r>
            <a:br>
              <a:rPr lang="pt-BR" sz="2800" b="1" noProof="0" dirty="0"/>
            </a:br>
            <a:br>
              <a:rPr lang="pt-BR" sz="2800" noProof="0" dirty="0"/>
            </a:br>
            <a:r>
              <a:rPr lang="pt-BR" sz="2800" noProof="0" dirty="0"/>
              <a:t>DESTRUIÇÃO DE EMPREGO –&gt; PERDA DE RENDA</a:t>
            </a:r>
            <a:br>
              <a:rPr lang="pt-BR" sz="2800" noProof="0" dirty="0"/>
            </a:br>
            <a:br>
              <a:rPr lang="pt-BR" sz="2800" noProof="0" dirty="0"/>
            </a:br>
            <a:r>
              <a:rPr lang="pt-BR" sz="2800" noProof="0" dirty="0"/>
              <a:t>PERDA PRODUÇÃO –&gt; ENCARECE ALIMENTOS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F30A89B-F98F-F5C8-E2D7-9F54D980B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BCBBDCEA-671D-C894-CD86-743871C30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71DCE29-1FAC-120E-4B20-06C64A461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D678C2D-EC36-4A24-493A-1FCCB7677AF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392570" y="2644672"/>
            <a:ext cx="3871396" cy="2207264"/>
          </a:xfrm>
          <a:prstGeom prst="rect">
            <a:avLst/>
          </a:prstGeom>
          <a:ln w="0">
            <a:noFill/>
          </a:ln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AE94A71B-C6C2-03B3-433E-E20F22169FC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318379" y="2621057"/>
            <a:ext cx="3819209" cy="2230879"/>
          </a:xfrm>
          <a:prstGeom prst="rect">
            <a:avLst/>
          </a:prstGeom>
          <a:ln w="0">
            <a:noFill/>
          </a:ln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7DFBB6BA-1545-8CC8-747D-9F24F7ACCD7A}"/>
              </a:ext>
            </a:extLst>
          </p:cNvPr>
          <p:cNvSpPr/>
          <p:nvPr/>
        </p:nvSpPr>
        <p:spPr>
          <a:xfrm>
            <a:off x="4407985" y="4875146"/>
            <a:ext cx="3658097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sz="1200" b="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Cidade de Encantado, </a:t>
            </a:r>
            <a:r>
              <a:rPr lang="pt-BR" sz="12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t-BR" sz="1200" b="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Taquari</a:t>
            </a:r>
            <a:endParaRPr lang="pt-BR" sz="1200" b="0" strike="noStrike" spc="-1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28611C3A-CECC-A197-E976-59D7C9A9EBC0}"/>
              </a:ext>
            </a:extLst>
          </p:cNvPr>
          <p:cNvSpPr/>
          <p:nvPr/>
        </p:nvSpPr>
        <p:spPr>
          <a:xfrm>
            <a:off x="8312757" y="4794987"/>
            <a:ext cx="368136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sz="1200" b="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Porto Alegre , Rio Guaíba</a:t>
            </a:r>
            <a:endParaRPr lang="pt-BR" sz="1200" b="0" strike="noStrike" spc="-1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laceHolder 2">
            <a:extLst>
              <a:ext uri="{FF2B5EF4-FFF2-40B4-BE49-F238E27FC236}">
                <a16:creationId xmlns:a16="http://schemas.microsoft.com/office/drawing/2014/main" id="{69FB6BEB-3626-BF2E-83EF-C51287E36B6B}"/>
              </a:ext>
            </a:extLst>
          </p:cNvPr>
          <p:cNvSpPr txBox="1">
            <a:spLocks/>
          </p:cNvSpPr>
          <p:nvPr/>
        </p:nvSpPr>
        <p:spPr>
          <a:xfrm>
            <a:off x="4336856" y="5254838"/>
            <a:ext cx="7855144" cy="754722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tabLst>
                <a:tab pos="0" algn="l"/>
              </a:tabLst>
            </a:pPr>
            <a:endParaRPr lang="pt-BR" sz="1100" spc="-1" noProof="0" dirty="0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42A1BCA0-7A45-D9BB-9324-CE0767698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902" y="166671"/>
            <a:ext cx="5726310" cy="241428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3BE9D7B-D7E7-5A56-DA2C-51239FE31536}"/>
              </a:ext>
            </a:extLst>
          </p:cNvPr>
          <p:cNvSpPr txBox="1"/>
          <p:nvPr/>
        </p:nvSpPr>
        <p:spPr>
          <a:xfrm>
            <a:off x="4304146" y="6171206"/>
            <a:ext cx="774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spc="-1" noProof="0" dirty="0">
                <a:solidFill>
                  <a:srgbClr val="1A1A1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Guilherme Xavier Sobrinho - Correio do Povo. </a:t>
            </a:r>
          </a:p>
          <a:p>
            <a:r>
              <a:rPr lang="pt-BR" sz="1200" spc="-1" noProof="0" dirty="0">
                <a:solidFill>
                  <a:srgbClr val="1A1A1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Link: https://www.correiodopovo.com.br/notícias/economia/mercado-de-trabalho-do-rio-grande-do-sul-mostra-recuperação-após-enchentes-1.1562473</a:t>
            </a:r>
            <a:endParaRPr lang="pt-BR" sz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B040016-9755-FA09-E7A2-8B97BD7A5D51}"/>
              </a:ext>
            </a:extLst>
          </p:cNvPr>
          <p:cNvSpPr txBox="1"/>
          <p:nvPr/>
        </p:nvSpPr>
        <p:spPr>
          <a:xfrm>
            <a:off x="4507582" y="5232178"/>
            <a:ext cx="7305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“… o Rio Grande do Sul perdeu 30 mil empregos formais.</a:t>
            </a:r>
          </a:p>
          <a:p>
            <a:pPr algn="ctr"/>
            <a:r>
              <a:rPr lang="pt-B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redução sofrida só encontra paralelo, em magnitude, nos dois primeiros meses de eclosão da Covid-19, em 2020.”</a:t>
            </a:r>
          </a:p>
        </p:txBody>
      </p:sp>
      <p:pic>
        <p:nvPicPr>
          <p:cNvPr id="12" name="Imagem 1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09CEBFD3-A1F8-E94C-37B4-23B6A2CBF3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3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FB7FC4-8F3C-8293-F5BB-6416F1033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3FFB7707-0199-69BC-6BB7-D88E47B53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63" y="981235"/>
            <a:ext cx="3493316" cy="3709642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800" b="1" noProof="0" dirty="0"/>
              <a:t>SECA EXTREMA</a:t>
            </a:r>
            <a:br>
              <a:rPr lang="pt-BR" sz="2800" noProof="0" dirty="0"/>
            </a:br>
            <a:br>
              <a:rPr lang="pt-BR" sz="2800" noProof="0" dirty="0"/>
            </a:br>
            <a:r>
              <a:rPr lang="pt-BR" sz="2800" noProof="0" dirty="0"/>
              <a:t>CRISE HÍDRICA -&gt; ENCARECE O CUSTO DE VIDA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F916B6A-4A1E-4A48-8BC8-1E4776E03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1C5D755C-6A9E-4780-8524-22F98BAC1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8AC099B-3614-4184-BF57-F5447D15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1ECA28-72CC-BE22-F7AD-57310CB17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114" y="4613208"/>
            <a:ext cx="3198414" cy="213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BB4DDF1-F2AD-F88C-A56E-36A483420B69}"/>
              </a:ext>
            </a:extLst>
          </p:cNvPr>
          <p:cNvSpPr txBox="1"/>
          <p:nvPr/>
        </p:nvSpPr>
        <p:spPr>
          <a:xfrm rot="10800000" flipV="1">
            <a:off x="7572390" y="5914486"/>
            <a:ext cx="43588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noProof="0" dirty="0">
                <a:solidFill>
                  <a:schemeClr val="bg1"/>
                </a:solidFill>
                <a:effectLst/>
                <a:latin typeface="glbOpenSans"/>
              </a:rPr>
              <a:t>Ribeirinhos carregam galões de água enquanto atravessam bancos de areia do rio Madeira até a comunidade </a:t>
            </a:r>
            <a:r>
              <a:rPr lang="pt-BR" sz="1200" b="0" i="0" noProof="0" dirty="0" err="1">
                <a:solidFill>
                  <a:schemeClr val="bg1"/>
                </a:solidFill>
                <a:effectLst/>
                <a:latin typeface="glbOpenSans"/>
              </a:rPr>
              <a:t>Paraizinho</a:t>
            </a:r>
            <a:r>
              <a:rPr lang="pt-BR" sz="1200" b="0" i="0" noProof="0" dirty="0">
                <a:solidFill>
                  <a:schemeClr val="bg1"/>
                </a:solidFill>
                <a:effectLst/>
                <a:latin typeface="glbOpenSans"/>
              </a:rPr>
              <a:t>, em meio </a:t>
            </a:r>
          </a:p>
          <a:p>
            <a:r>
              <a:rPr lang="pt-BR" sz="1200" b="0" i="0" noProof="0" dirty="0">
                <a:solidFill>
                  <a:schemeClr val="bg1"/>
                </a:solidFill>
                <a:effectLst/>
                <a:latin typeface="glbOpenSans"/>
              </a:rPr>
              <a:t>à pior seca da história. Humaitá, Amazonas (10 de setembro) </a:t>
            </a:r>
            <a:endParaRPr lang="pt-BR" sz="1200" noProof="0" dirty="0">
              <a:solidFill>
                <a:schemeClr val="bg1"/>
              </a:solidFill>
              <a:latin typeface="glbOpenSans"/>
            </a:endParaRPr>
          </a:p>
          <a:p>
            <a:r>
              <a:rPr lang="pt-BR" sz="1200" b="0" i="0" noProof="0" dirty="0">
                <a:solidFill>
                  <a:schemeClr val="bg1"/>
                </a:solidFill>
                <a:effectLst/>
                <a:latin typeface="glbOpenSans"/>
              </a:rPr>
              <a:t>Foto: Bruno Kelly/Reuters</a:t>
            </a:r>
            <a:endParaRPr lang="pt-BR" sz="1200" noProof="0" dirty="0">
              <a:solidFill>
                <a:schemeClr val="bg1"/>
              </a:solidFill>
            </a:endParaRPr>
          </a:p>
        </p:txBody>
      </p:sp>
      <p:pic>
        <p:nvPicPr>
          <p:cNvPr id="17" name="Imagem 16" descr="Sol brilhando atrás de árvores&#10;&#10;O conteúdo gerado por IA pode estar incorreto.">
            <a:extLst>
              <a:ext uri="{FF2B5EF4-FFF2-40B4-BE49-F238E27FC236}">
                <a16:creationId xmlns:a16="http://schemas.microsoft.com/office/drawing/2014/main" id="{70BA76E7-E9F7-A416-97A2-D47EF9657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6820" y="1362046"/>
            <a:ext cx="3924300" cy="2347595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94925515-7452-2E0C-FF3A-94B52A1A5C42}"/>
              </a:ext>
            </a:extLst>
          </p:cNvPr>
          <p:cNvSpPr txBox="1"/>
          <p:nvPr/>
        </p:nvSpPr>
        <p:spPr>
          <a:xfrm>
            <a:off x="5958422" y="2055498"/>
            <a:ext cx="20229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000" i="0" cap="all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Jader Souza/AL Roraima</a:t>
            </a:r>
            <a:endParaRPr lang="pt-BR" sz="10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88F6BD8A-22E5-1F7E-9B3A-AE75CC39F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749" y="4611183"/>
            <a:ext cx="5268688" cy="1271889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D7ADD3F8-1297-53CC-2801-6A60D4E44004}"/>
              </a:ext>
            </a:extLst>
          </p:cNvPr>
          <p:cNvGrpSpPr/>
          <p:nvPr/>
        </p:nvGrpSpPr>
        <p:grpSpPr>
          <a:xfrm>
            <a:off x="4256762" y="43925"/>
            <a:ext cx="4159741" cy="4594988"/>
            <a:chOff x="4341091" y="508000"/>
            <a:chExt cx="4159741" cy="4594988"/>
          </a:xfrm>
        </p:grpSpPr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65814217-2917-1D69-044E-9709099175D0}"/>
                </a:ext>
              </a:extLst>
            </p:cNvPr>
            <p:cNvPicPr/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907" r="2676" b="94534"/>
            <a:stretch/>
          </p:blipFill>
          <p:spPr>
            <a:xfrm>
              <a:off x="4341091" y="508000"/>
              <a:ext cx="4159741" cy="347079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" name="Picture 4">
              <a:extLst>
                <a:ext uri="{FF2B5EF4-FFF2-40B4-BE49-F238E27FC236}">
                  <a16:creationId xmlns:a16="http://schemas.microsoft.com/office/drawing/2014/main" id="{9A744AD8-6273-2958-4207-CDCA439C6B6D}"/>
                </a:ext>
              </a:extLst>
            </p:cNvPr>
            <p:cNvPicPr/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907" t="24644" r="2676" b="8363"/>
            <a:stretch/>
          </p:blipFill>
          <p:spPr>
            <a:xfrm>
              <a:off x="4341091" y="848926"/>
              <a:ext cx="4159741" cy="4254062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4" name="Imagem 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3A3E8EBE-1D1F-E1CD-3F2F-1FDA87D25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54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92F13C-2EAA-9EB7-0BE1-3606DECFA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2A30DE00-29AC-FAA7-2B8E-53C316439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689" y="293914"/>
            <a:ext cx="3484650" cy="294915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400" cap="all" noProof="0" dirty="0"/>
              <a:t>Excesso de chuva, inundações, seca extrema, queimadas, poluição, sumiço das nascentes, aumento das temperaturas...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8B44046-CB71-DD10-E7C6-0BA000D7F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60727D39-83D1-B0C2-B22F-8EDC02CD6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F5689A6-D834-02DA-DAAF-8DDCCE635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E7767B9-3B79-A415-4EBF-8BA9D4510AEC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5403F8-9F81-04A5-0335-57F1E7C57EF4}"/>
              </a:ext>
            </a:extLst>
          </p:cNvPr>
          <p:cNvSpPr txBox="1"/>
          <p:nvPr/>
        </p:nvSpPr>
        <p:spPr>
          <a:xfrm>
            <a:off x="182689" y="3173932"/>
            <a:ext cx="3978621" cy="28931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ENCARECE A VIDA,</a:t>
            </a:r>
          </a:p>
          <a:p>
            <a:r>
              <a:rPr lang="pt-BR" sz="2600" b="1" cap="all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Leva ao adoecimento, </a:t>
            </a:r>
          </a:p>
          <a:p>
            <a:r>
              <a:rPr lang="pt-BR" sz="2600" b="1" cap="all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morte, Elimina empregos</a:t>
            </a:r>
          </a:p>
          <a:p>
            <a:endParaRPr lang="pt-BR" sz="2600" b="1" cap="all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2600" b="1" cap="all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Afeta mais a classe trabalhadora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1CBDBE5-9D3F-46A4-8085-F282D697B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8299448"/>
              </p:ext>
            </p:extLst>
          </p:nvPr>
        </p:nvGraphicFramePr>
        <p:xfrm>
          <a:off x="4886036" y="172407"/>
          <a:ext cx="6237576" cy="332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B1CBDBE5-9D3F-46A4-8085-F282D697B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731981"/>
              </p:ext>
            </p:extLst>
          </p:nvPr>
        </p:nvGraphicFramePr>
        <p:xfrm>
          <a:off x="4886036" y="3621335"/>
          <a:ext cx="6446981" cy="2981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71B6553A-393F-09FC-8CA8-F984E0ADDB3B}"/>
              </a:ext>
            </a:extLst>
          </p:cNvPr>
          <p:cNvSpPr txBox="1"/>
          <p:nvPr/>
        </p:nvSpPr>
        <p:spPr>
          <a:xfrm>
            <a:off x="4227846" y="6581002"/>
            <a:ext cx="4839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Cesta Básica do Dieese - Preço médio nas 17 capitais da pesquisa</a:t>
            </a:r>
          </a:p>
        </p:txBody>
      </p:sp>
      <p:pic>
        <p:nvPicPr>
          <p:cNvPr id="7" name="Imagem 6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05CA7B15-A3F1-47F1-978C-210A35A6C8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8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B6A0E7-8021-F42A-7504-1CB130A32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F1B549F-84B5-9D42-5F23-7962B7AF4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CEEC7A0E-B24D-877B-ACCE-C873FB563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C39171-4CB7-CC7A-3DEF-BE8BCB971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54A5484-0166-A04B-86B4-0E7A7A09E463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B1CBDBE5-9D3F-46A4-8085-F282D697B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7107542"/>
              </p:ext>
            </p:extLst>
          </p:nvPr>
        </p:nvGraphicFramePr>
        <p:xfrm>
          <a:off x="4720782" y="176936"/>
          <a:ext cx="6402830" cy="3341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1CBDBE5-9D3F-46A4-8085-F282D697B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5783905"/>
              </p:ext>
            </p:extLst>
          </p:nvPr>
        </p:nvGraphicFramePr>
        <p:xfrm>
          <a:off x="4720782" y="3613760"/>
          <a:ext cx="6402830" cy="289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28801622-AED2-DC24-9AC5-7E69313C894B}"/>
              </a:ext>
            </a:extLst>
          </p:cNvPr>
          <p:cNvSpPr txBox="1"/>
          <p:nvPr/>
        </p:nvSpPr>
        <p:spPr>
          <a:xfrm>
            <a:off x="4227846" y="6581002"/>
            <a:ext cx="4839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Cesta Básica do Dieese - Preço médio nas 17 capitais da pesquisa</a:t>
            </a:r>
          </a:p>
        </p:txBody>
      </p:sp>
      <p:sp>
        <p:nvSpPr>
          <p:cNvPr id="11" name="Título 5">
            <a:extLst>
              <a:ext uri="{FF2B5EF4-FFF2-40B4-BE49-F238E27FC236}">
                <a16:creationId xmlns:a16="http://schemas.microsoft.com/office/drawing/2014/main" id="{8A70BE47-F5CB-1A73-45A9-C8759A35D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689" y="293914"/>
            <a:ext cx="3484650" cy="294915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400" cap="all" noProof="0" dirty="0"/>
              <a:t>Excesso de chuva, inundações, seca extrema, queimadas, poluição, sumiço das nascentes, aumento das temperaturas...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78770CA-A78D-300C-6BBE-5711B8479A46}"/>
              </a:ext>
            </a:extLst>
          </p:cNvPr>
          <p:cNvSpPr txBox="1"/>
          <p:nvPr/>
        </p:nvSpPr>
        <p:spPr>
          <a:xfrm>
            <a:off x="182689" y="3173932"/>
            <a:ext cx="3978621" cy="28931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ENCARECE A VIDA,</a:t>
            </a:r>
          </a:p>
          <a:p>
            <a:r>
              <a:rPr lang="pt-BR" sz="2600" b="1" cap="all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Leva ao adoecimento, </a:t>
            </a:r>
          </a:p>
          <a:p>
            <a:r>
              <a:rPr lang="pt-BR" sz="2600" b="1" cap="all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morte, Elimina empregos</a:t>
            </a:r>
          </a:p>
          <a:p>
            <a:endParaRPr lang="pt-BR" sz="2600" b="1" cap="all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2600" b="1" cap="all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Afeta mais a classe trabalhadora</a:t>
            </a:r>
          </a:p>
        </p:txBody>
      </p:sp>
      <p:pic>
        <p:nvPicPr>
          <p:cNvPr id="13" name="Imagem 12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F7D8A5E2-092B-93B0-4C46-24B025BB1F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08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3A0395-33BB-8084-412D-15FAD487F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CD65585-8FD1-5CD0-45D0-9F15307F4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72" y="1426029"/>
            <a:ext cx="3493316" cy="3518708"/>
          </a:xfrm>
        </p:spPr>
        <p:txBody>
          <a:bodyPr anchor="b">
            <a:noAutofit/>
          </a:bodyPr>
          <a:lstStyle/>
          <a:p>
            <a:r>
              <a:rPr lang="pt-BR" sz="3200" noProof="0" dirty="0"/>
              <a:t>Trabalhando em um planeta mais quente...</a:t>
            </a:r>
            <a:br>
              <a:rPr lang="pt-BR" sz="3200" noProof="0" dirty="0"/>
            </a:br>
            <a:br>
              <a:rPr lang="pt-BR" sz="3200" noProof="0" dirty="0"/>
            </a:br>
            <a:endParaRPr lang="pt-BR" sz="3200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7A6D8E9-E85E-73B6-24E2-3F0EC33A0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F457DCF6-88A4-1692-FAFF-72E365DE5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4905BB-5410-27A5-D87D-1EFB33F86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6BAC8174-A68B-0CD7-76B6-0455A15CC12E}"/>
              </a:ext>
            </a:extLst>
          </p:cNvPr>
          <p:cNvSpPr/>
          <p:nvPr/>
        </p:nvSpPr>
        <p:spPr>
          <a:xfrm>
            <a:off x="5107217" y="567046"/>
            <a:ext cx="4724399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sz="3600" b="1" spc="-1" noProof="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Relatório da OIT, 2019</a:t>
            </a:r>
            <a:endParaRPr lang="pt-BR" sz="3600" b="1" strike="noStrike" spc="-1" noProof="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212806E-6A9D-14DC-CADB-E3EB91A28487}"/>
              </a:ext>
            </a:extLst>
          </p:cNvPr>
          <p:cNvSpPr txBox="1"/>
          <p:nvPr/>
        </p:nvSpPr>
        <p:spPr>
          <a:xfrm>
            <a:off x="5980193" y="2153470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BE5263-5E5D-22BB-6B27-FF0444750EB4}"/>
              </a:ext>
            </a:extLst>
          </p:cNvPr>
          <p:cNvSpPr txBox="1"/>
          <p:nvPr/>
        </p:nvSpPr>
        <p:spPr>
          <a:xfrm>
            <a:off x="4530674" y="1426029"/>
            <a:ext cx="749045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Até 2030, o equivalente a 2% ou mais do total de horas trabalhadas mundialmente serão perdidas por causa do calor são situações em que não haverá trabalho ou quando houver o ritmo é menor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regiões mais atingidas são aquelas em que já há déficit de trabalho decente, falta de proteção social, alto nível de informalidade e ausência de trabalho decente.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Níveis excessivos de calor agravam a desigualdade entre países pobres e ricos e grupos sociais no mesmo país.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adaptação para trabalhar nas horas mais quentes é custosa.</a:t>
            </a:r>
          </a:p>
        </p:txBody>
      </p:sp>
      <p:pic>
        <p:nvPicPr>
          <p:cNvPr id="3" name="Imagem 2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F82368D7-43E2-85E2-26FC-C304447EC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1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3A0395-33BB-8084-412D-15FAD487F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CD65585-8FD1-5CD0-45D0-9F15307F4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63" y="981235"/>
            <a:ext cx="3493316" cy="3709642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800" b="1" noProof="0" dirty="0"/>
              <a:t>AQUECIMENTO GLOBAL 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7A6D8E9-E85E-73B6-24E2-3F0EC33A0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F457DCF6-88A4-1692-FAFF-72E365DE5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4905BB-5410-27A5-D87D-1EFB33F86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6BAC8174-A68B-0CD7-76B6-0455A15CC12E}"/>
              </a:ext>
            </a:extLst>
          </p:cNvPr>
          <p:cNvSpPr/>
          <p:nvPr/>
        </p:nvSpPr>
        <p:spPr>
          <a:xfrm>
            <a:off x="5881415" y="148176"/>
            <a:ext cx="3606009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pt-BR" sz="1800" b="1" strike="noStrike" spc="-1" noProof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212806E-6A9D-14DC-CADB-E3EB91A28487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9467DD3-F1B3-EB7A-30BF-E002A17F85D0}"/>
              </a:ext>
            </a:extLst>
          </p:cNvPr>
          <p:cNvSpPr txBox="1"/>
          <p:nvPr/>
        </p:nvSpPr>
        <p:spPr>
          <a:xfrm>
            <a:off x="7747761" y="3433692"/>
            <a:ext cx="398592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ALTAS TEMPERATURAS = STRESS TÉRMICO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AD1370A-601D-1C27-4829-D57C31ABC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8316" y="366182"/>
            <a:ext cx="7362951" cy="288115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FC851E5-48F6-4996-3BC5-D8D9638DD4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4129" y="3778129"/>
            <a:ext cx="2982422" cy="2549079"/>
          </a:xfrm>
          <a:prstGeom prst="rect">
            <a:avLst/>
          </a:prstGeom>
        </p:spPr>
      </p:pic>
      <p:pic>
        <p:nvPicPr>
          <p:cNvPr id="13" name="Imagem 12" descr="Saiba mais sobre os limites de temperatura no ambiente de trabalho">
            <a:hlinkClick r:id="" action="ppaction://media"/>
            <a:extLst>
              <a:ext uri="{FF2B5EF4-FFF2-40B4-BE49-F238E27FC236}">
                <a16:creationId xmlns:a16="http://schemas.microsoft.com/office/drawing/2014/main" id="{3DA110CA-EBDF-9A12-25B8-95B2BADBEEA0}"/>
              </a:ext>
            </a:extLst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47761" y="3778129"/>
            <a:ext cx="3985920" cy="2251800"/>
          </a:xfrm>
          <a:prstGeom prst="rect">
            <a:avLst/>
          </a:prstGeom>
          <a:ln w="0">
            <a:noFill/>
          </a:ln>
        </p:spPr>
      </p:pic>
      <p:pic>
        <p:nvPicPr>
          <p:cNvPr id="5" name="Imagem 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CE027652-D406-ECFC-0BA5-20E44351EA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57517E-AD7E-2274-C6A2-15D6CF6C2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7C98403A-2B5F-3FD9-9B75-17B803EF4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96" y="1113602"/>
            <a:ext cx="3484650" cy="117478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pt-BR" sz="2400" cap="all" noProof="0" dirty="0"/>
              <a:t>Aumento das temperaturas... 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59F32ED-0CB4-CDEA-122D-14A3587F3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AEB95A6B-257D-A7A7-33BA-9C54BBCC5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B4DCC35-ABDF-EDD1-445B-A5457DA6C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9629331-49CD-C7AC-414B-63C9A7D5E9A3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E666E3-8C04-AA54-2FB6-1B9BA79634C9}"/>
              </a:ext>
            </a:extLst>
          </p:cNvPr>
          <p:cNvSpPr txBox="1"/>
          <p:nvPr/>
        </p:nvSpPr>
        <p:spPr>
          <a:xfrm>
            <a:off x="168495" y="2913558"/>
            <a:ext cx="432489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LEVA AO STRESS TÉRMICO E  AO ADOECIMENTO MENTAL.</a:t>
            </a:r>
          </a:p>
          <a:p>
            <a:endParaRPr lang="pt-BR" sz="26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AFETA MAIS A CLASSE TRABALHADORA.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96F20D5-32C4-F4C9-7E55-9293F56A4597}"/>
              </a:ext>
            </a:extLst>
          </p:cNvPr>
          <p:cNvSpPr txBox="1"/>
          <p:nvPr/>
        </p:nvSpPr>
        <p:spPr>
          <a:xfrm>
            <a:off x="5693712" y="5264391"/>
            <a:ext cx="4106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Ministério Público do Trabalho – fevereiro de 2025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0854C8F-CCC2-884E-DB8C-17C361360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800" y="0"/>
            <a:ext cx="5299412" cy="2649706"/>
          </a:xfrm>
          <a:prstGeom prst="rect">
            <a:avLst/>
          </a:prstGeom>
        </p:spPr>
      </p:pic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CB6CC014-CC34-FA9E-AA1E-15F521645C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736684"/>
              </p:ext>
            </p:extLst>
          </p:nvPr>
        </p:nvGraphicFramePr>
        <p:xfrm>
          <a:off x="5693712" y="2805814"/>
          <a:ext cx="4674803" cy="241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FB5E5188-BE80-58DC-B9DE-8A409FC53B68}"/>
              </a:ext>
            </a:extLst>
          </p:cNvPr>
          <p:cNvSpPr txBox="1"/>
          <p:nvPr/>
        </p:nvSpPr>
        <p:spPr>
          <a:xfrm>
            <a:off x="4596784" y="5689560"/>
            <a:ext cx="7159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Especialistas explicam que a</a:t>
            </a:r>
            <a:r>
              <a:rPr lang="pt-BR" sz="1600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exposição prolongada ao calor intenso tem ainda uma relação com a saúde mental. Isso porque as altas temperaturas estimulam a produção do cortisol, conhecido como “hormônio do estresse”</a:t>
            </a:r>
            <a:endParaRPr lang="pt-BR" sz="16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m 6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E762E25E-333B-04F7-A9D4-90F605154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26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E80DFC-1C9C-6CD4-73A7-2EE7FBB2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4EDAB9B-F95D-05B7-EA41-CCF0DD4D8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E90C7E7F-DF29-CBC9-6BF9-AA917B68F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3E47B4-812D-C27F-BDE5-C15163D5F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A2D9CDF-A87D-008D-13A5-15FE742AC273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D29645-D689-2D84-3AF8-E71D3ECE708B}"/>
              </a:ext>
            </a:extLst>
          </p:cNvPr>
          <p:cNvSpPr txBox="1"/>
          <p:nvPr/>
        </p:nvSpPr>
        <p:spPr>
          <a:xfrm>
            <a:off x="5194308" y="6564070"/>
            <a:ext cx="4106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Ministério Público do Trabalho – fevereiro de 2025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A8E0FF6-FB61-B01D-2336-75C3C7229055}"/>
              </a:ext>
            </a:extLst>
          </p:cNvPr>
          <p:cNvSpPr txBox="1"/>
          <p:nvPr/>
        </p:nvSpPr>
        <p:spPr>
          <a:xfrm>
            <a:off x="4521290" y="409285"/>
            <a:ext cx="612831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i="0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“Quando está muito calor ou muito úmido, a gente sua em excesso. Com isso, o corpo tem</a:t>
            </a:r>
            <a:r>
              <a:rPr lang="pt-BR" sz="1600" i="0" u="sng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t-BR" sz="1600" i="0" u="sng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taquicardia</a:t>
            </a:r>
            <a:r>
              <a:rPr lang="pt-BR" sz="1600" i="0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que é a aceleração do coração; aumento nos movimentos da respiração, na tentativa de resfriar o corpo; e perda de alguns eletrólitos, levando à </a:t>
            </a:r>
            <a:r>
              <a:rPr lang="pt-BR" sz="1600" i="0" u="sng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desidratação</a:t>
            </a:r>
            <a:r>
              <a:rPr lang="pt-BR" sz="1600" i="0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Aí vem a dor de cabeça, o mal estar, a tontura, a sede excessiva e até o desmaio.” (Dra. Lacy Coelho, cardiologista e professora do curso de medicina da </a:t>
            </a:r>
            <a:r>
              <a:rPr lang="pt-BR" sz="1600" i="0" noProof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Uniderp</a:t>
            </a:r>
            <a:r>
              <a:rPr lang="pt-BR" sz="1600" i="0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em Campo Grande/</a:t>
            </a:r>
            <a:r>
              <a:rPr lang="pt-BR" sz="16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MS)</a:t>
            </a:r>
          </a:p>
          <a:p>
            <a:endParaRPr lang="pt-BR" sz="16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BF157194-5A77-3A5D-D06E-8C9186852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1860161"/>
              </p:ext>
            </p:extLst>
          </p:nvPr>
        </p:nvGraphicFramePr>
        <p:xfrm>
          <a:off x="4507096" y="2457219"/>
          <a:ext cx="6664387" cy="414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Elipse 2">
            <a:extLst>
              <a:ext uri="{FF2B5EF4-FFF2-40B4-BE49-F238E27FC236}">
                <a16:creationId xmlns:a16="http://schemas.microsoft.com/office/drawing/2014/main" id="{4EF6EEBA-53CA-32E1-9737-890A1D58812B}"/>
              </a:ext>
            </a:extLst>
          </p:cNvPr>
          <p:cNvSpPr/>
          <p:nvPr/>
        </p:nvSpPr>
        <p:spPr>
          <a:xfrm>
            <a:off x="10456862" y="4414738"/>
            <a:ext cx="425069" cy="338214"/>
          </a:xfrm>
          <a:prstGeom prst="ellipse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6B502A6F-7C59-B4B6-7729-4CF9FBF130DF}"/>
              </a:ext>
            </a:extLst>
          </p:cNvPr>
          <p:cNvSpPr txBox="1">
            <a:spLocks/>
          </p:cNvSpPr>
          <p:nvPr/>
        </p:nvSpPr>
        <p:spPr>
          <a:xfrm>
            <a:off x="344996" y="1113602"/>
            <a:ext cx="3484650" cy="11747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pt-BR" sz="2400" cap="all" noProof="0" dirty="0"/>
              <a:t>Aumento das temperaturas...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DD609FF-66F7-8340-77AF-E28137F2843B}"/>
              </a:ext>
            </a:extLst>
          </p:cNvPr>
          <p:cNvSpPr txBox="1"/>
          <p:nvPr/>
        </p:nvSpPr>
        <p:spPr>
          <a:xfrm>
            <a:off x="168495" y="2913558"/>
            <a:ext cx="432489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LEVA AO STRESS TÉRMICO E AO ADOECIMENTO MENTAL.</a:t>
            </a:r>
          </a:p>
          <a:p>
            <a:endParaRPr lang="pt-BR" sz="26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AFETA MAIS A CLASSE TRABALHADORA E, AINDA MAIS, AS MULHERES.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CF935FAD-ACA1-3FD6-A2FC-83BDF069EDDD}"/>
              </a:ext>
            </a:extLst>
          </p:cNvPr>
          <p:cNvGrpSpPr/>
          <p:nvPr/>
        </p:nvGrpSpPr>
        <p:grpSpPr>
          <a:xfrm>
            <a:off x="10939566" y="4118280"/>
            <a:ext cx="1243734" cy="931129"/>
            <a:chOff x="10939566" y="4346880"/>
            <a:chExt cx="1243734" cy="931129"/>
          </a:xfrm>
        </p:grpSpPr>
        <p:sp>
          <p:nvSpPr>
            <p:cNvPr id="4" name="Seta: para a Esquerda 3">
              <a:extLst>
                <a:ext uri="{FF2B5EF4-FFF2-40B4-BE49-F238E27FC236}">
                  <a16:creationId xmlns:a16="http://schemas.microsoft.com/office/drawing/2014/main" id="{E51E8D1F-E4AF-2E77-76BC-9EA43490364D}"/>
                </a:ext>
              </a:extLst>
            </p:cNvPr>
            <p:cNvSpPr/>
            <p:nvPr/>
          </p:nvSpPr>
          <p:spPr>
            <a:xfrm>
              <a:off x="10939566" y="4346880"/>
              <a:ext cx="1243734" cy="931129"/>
            </a:xfrm>
            <a:prstGeom prst="leftArrow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0A6D2273-D9F2-5A08-2DBE-77B79B3F6C0D}"/>
                </a:ext>
              </a:extLst>
            </p:cNvPr>
            <p:cNvSpPr txBox="1"/>
            <p:nvPr/>
          </p:nvSpPr>
          <p:spPr>
            <a:xfrm>
              <a:off x="11171483" y="4595713"/>
              <a:ext cx="10118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232% a mais que homens</a:t>
              </a:r>
            </a:p>
          </p:txBody>
        </p:sp>
      </p:grpSp>
      <p:pic>
        <p:nvPicPr>
          <p:cNvPr id="16" name="Imagem 15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455C537C-E695-0BF6-DB43-6D653CEBB3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68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50D01-697B-8856-6590-CD1730B66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06D2718-0AF0-2FD6-0651-2C2578A31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C4547DD3-CE81-399A-C1DF-1A2A6FBAE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7FAA1A-164C-3044-DBB3-839E19DE5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9C0EBDA-3DBD-04FD-25F0-44A2EDAF0470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C044872-4D0A-F602-34F5-829754D7A454}"/>
              </a:ext>
            </a:extLst>
          </p:cNvPr>
          <p:cNvSpPr txBox="1"/>
          <p:nvPr/>
        </p:nvSpPr>
        <p:spPr>
          <a:xfrm>
            <a:off x="5896347" y="4528024"/>
            <a:ext cx="4486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DIEESE  - Sistema de Acompanhamento de Greve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95F4C4-21BD-1D7A-890A-1536155E1A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2" t="2451" r="12459" b="1836"/>
          <a:stretch/>
        </p:blipFill>
        <p:spPr>
          <a:xfrm>
            <a:off x="5896347" y="1457614"/>
            <a:ext cx="4689715" cy="2920032"/>
          </a:xfrm>
          <a:prstGeom prst="rect">
            <a:avLst/>
          </a:prstGeom>
        </p:spPr>
      </p:pic>
      <p:sp>
        <p:nvSpPr>
          <p:cNvPr id="4" name="PlaceHolder 1">
            <a:extLst>
              <a:ext uri="{FF2B5EF4-FFF2-40B4-BE49-F238E27FC236}">
                <a16:creationId xmlns:a16="http://schemas.microsoft.com/office/drawing/2014/main" id="{FD7DFB80-2F7C-B2DF-8616-91A59681BE79}"/>
              </a:ext>
            </a:extLst>
          </p:cNvPr>
          <p:cNvSpPr txBox="1">
            <a:spLocks/>
          </p:cNvSpPr>
          <p:nvPr/>
        </p:nvSpPr>
        <p:spPr>
          <a:xfrm>
            <a:off x="6345267" y="329856"/>
            <a:ext cx="3662776" cy="119972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/>
            <a:r>
              <a:rPr lang="pt-BR" sz="2000" spc="-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Greves Ambientais</a:t>
            </a:r>
          </a:p>
          <a:p>
            <a:pPr algn="ctr" defTabSz="914400"/>
            <a:r>
              <a:rPr lang="pt-BR" sz="2000" spc="-1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Brasil - 2007 a 2022 </a:t>
            </a:r>
            <a:endParaRPr lang="pt-BR" sz="2000" spc="-1" noProof="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953510A-910B-7544-720A-E2E44F5B6531}"/>
              </a:ext>
            </a:extLst>
          </p:cNvPr>
          <p:cNvSpPr txBox="1"/>
          <p:nvPr/>
        </p:nvSpPr>
        <p:spPr>
          <a:xfrm>
            <a:off x="-106263" y="2827757"/>
            <a:ext cx="4054373" cy="2903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80">
              <a:lnSpc>
                <a:spcPct val="115000"/>
              </a:lnSpc>
              <a:spcAft>
                <a:spcPts val="800"/>
              </a:spcAft>
            </a:pPr>
            <a:r>
              <a:rPr lang="pt-BR" sz="2000" kern="1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temas mais frequentes</a:t>
            </a:r>
            <a:r>
              <a:rPr lang="pt-BR" sz="2000" kern="1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kern="1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 greves ambientais foram condições ambientais	no local de trabalho, como: circulação de ar e calor; fornecimento de material equipamento de proteção, incluindo protetor solar.</a:t>
            </a:r>
            <a:r>
              <a:rPr lang="pt-BR" sz="200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" name="Título 5">
            <a:extLst>
              <a:ext uri="{FF2B5EF4-FFF2-40B4-BE49-F238E27FC236}">
                <a16:creationId xmlns:a16="http://schemas.microsoft.com/office/drawing/2014/main" id="{DEFBABE4-084C-675B-5A01-9CC7AC744B96}"/>
              </a:ext>
            </a:extLst>
          </p:cNvPr>
          <p:cNvSpPr txBox="1">
            <a:spLocks/>
          </p:cNvSpPr>
          <p:nvPr/>
        </p:nvSpPr>
        <p:spPr>
          <a:xfrm>
            <a:off x="344996" y="1113602"/>
            <a:ext cx="3484650" cy="11747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pt-BR" sz="2400" cap="all" noProof="0" dirty="0"/>
              <a:t>Aumento das temperaturas...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563E572-53EE-CC79-BA78-5493A7E7B1DB}"/>
              </a:ext>
            </a:extLst>
          </p:cNvPr>
          <p:cNvSpPr txBox="1"/>
          <p:nvPr/>
        </p:nvSpPr>
        <p:spPr>
          <a:xfrm>
            <a:off x="4858327" y="5310717"/>
            <a:ext cx="6862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 2007 e meados de 2022, 84 mobilizações pautaram itens relacionados ao meio ambiente.</a:t>
            </a:r>
            <a:endParaRPr lang="pt-BR" sz="1800" kern="100" noProof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noProof="0" dirty="0">
              <a:solidFill>
                <a:schemeClr val="bg1"/>
              </a:solidFill>
            </a:endParaRPr>
          </a:p>
        </p:txBody>
      </p:sp>
      <p:pic>
        <p:nvPicPr>
          <p:cNvPr id="13" name="Imagem 12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00CD2346-6872-5B95-968E-1E1A480D35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99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Vista aérea de uma cidade&#10;&#10;O conteúdo gerado por IA pode estar incorreto.">
            <a:extLst>
              <a:ext uri="{FF2B5EF4-FFF2-40B4-BE49-F238E27FC236}">
                <a16:creationId xmlns:a16="http://schemas.microsoft.com/office/drawing/2014/main" id="{ABF40E6C-6AE9-294D-182A-E2D291E518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496" r="-2" b="-2"/>
          <a:stretch/>
        </p:blipFill>
        <p:spPr>
          <a:xfrm>
            <a:off x="321730" y="3111687"/>
            <a:ext cx="5674897" cy="3017405"/>
          </a:xfrm>
          <a:prstGeom prst="rect">
            <a:avLst/>
          </a:prstGeom>
        </p:spPr>
      </p:pic>
      <p:pic>
        <p:nvPicPr>
          <p:cNvPr id="5" name="Imagem 4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2D116381-6275-A34E-6E09-0D5BA72DC0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399" b="-1"/>
          <a:stretch/>
        </p:blipFill>
        <p:spPr>
          <a:xfrm>
            <a:off x="321730" y="321733"/>
            <a:ext cx="5674897" cy="2789954"/>
          </a:xfrm>
          <a:prstGeom prst="rect">
            <a:avLst/>
          </a:prstGeom>
        </p:spPr>
      </p:pic>
      <p:pic>
        <p:nvPicPr>
          <p:cNvPr id="9" name="Imagem 8" descr="Multidão de pessoas&#10;&#10;O conteúdo gerado por IA pode estar incorreto.">
            <a:extLst>
              <a:ext uri="{FF2B5EF4-FFF2-40B4-BE49-F238E27FC236}">
                <a16:creationId xmlns:a16="http://schemas.microsoft.com/office/drawing/2014/main" id="{1A2A937C-8F66-C95A-7721-E25E8E755E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367" t="2872" r="14824" b="7195"/>
          <a:stretch/>
        </p:blipFill>
        <p:spPr>
          <a:xfrm>
            <a:off x="6096000" y="728133"/>
            <a:ext cx="5684427" cy="495223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08FB574-450A-422E-7C4F-1B1724B6B3E9}"/>
              </a:ext>
            </a:extLst>
          </p:cNvPr>
          <p:cNvSpPr txBox="1"/>
          <p:nvPr/>
        </p:nvSpPr>
        <p:spPr>
          <a:xfrm>
            <a:off x="321730" y="6129092"/>
            <a:ext cx="567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Link: https://g1.globo.com/ac/acre/noticia/2024/09/21/correios-anunciam-greve-ambiental-suspendem-entregas-por-conta-da-fumaca-que-cobre-capital-do-acre.ghtml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B21587-433F-13C1-570D-46F0816FEFD4}"/>
              </a:ext>
            </a:extLst>
          </p:cNvPr>
          <p:cNvSpPr txBox="1"/>
          <p:nvPr/>
        </p:nvSpPr>
        <p:spPr>
          <a:xfrm>
            <a:off x="6096000" y="5680364"/>
            <a:ext cx="5674896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Manifestação de servidores no RJ. Foto: </a:t>
            </a:r>
            <a:r>
              <a:rPr lang="pt-BR" sz="1200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Asibama</a:t>
            </a:r>
            <a:r>
              <a:rPr lang="pt-BR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/RJ</a:t>
            </a:r>
          </a:p>
        </p:txBody>
      </p:sp>
    </p:spTree>
    <p:extLst>
      <p:ext uri="{BB962C8B-B14F-4D97-AF65-F5344CB8AC3E}">
        <p14:creationId xmlns:p14="http://schemas.microsoft.com/office/powerpoint/2010/main" val="1787698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20EF0-D748-3194-6F7A-06A003277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34DBC41-C7D9-A21F-9705-513147870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379FFC0D-DCC6-8010-3F1F-BC5FC7C03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7AC69A-6503-1EF9-0831-F5BB41C86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C21ED74-5484-30FD-8720-FDC6800074A0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4C149E80-6FEE-5A42-D798-20F4ED7DF34D}"/>
              </a:ext>
            </a:extLst>
          </p:cNvPr>
          <p:cNvSpPr txBox="1">
            <a:spLocks/>
          </p:cNvSpPr>
          <p:nvPr/>
        </p:nvSpPr>
        <p:spPr>
          <a:xfrm>
            <a:off x="183962" y="1994342"/>
            <a:ext cx="4115082" cy="3596417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90000"/>
              </a:lnSpc>
            </a:pPr>
            <a:r>
              <a:rPr lang="pt-BR" sz="3400" spc="-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Ambientalização</a:t>
            </a:r>
            <a:r>
              <a:rPr lang="pt-BR" sz="3400" spc="-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das pautas sociais </a:t>
            </a:r>
            <a:br>
              <a:rPr lang="pt-BR" sz="34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pt-BR" sz="3400" spc="-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 descr="Por que é importante saber quem foi o ambientalista Chico Mendes? | Blog do  Acervo - O Globo">
            <a:extLst>
              <a:ext uri="{FF2B5EF4-FFF2-40B4-BE49-F238E27FC236}">
                <a16:creationId xmlns:a16="http://schemas.microsoft.com/office/drawing/2014/main" id="{8E1E3B08-72A2-8367-F2D0-1F05F593A5F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800636" y="285734"/>
            <a:ext cx="6525112" cy="4235968"/>
          </a:xfrm>
          <a:prstGeom prst="rect">
            <a:avLst/>
          </a:prstGeom>
          <a:ln w="0">
            <a:noFill/>
          </a:ln>
        </p:spPr>
      </p:pic>
      <p:sp>
        <p:nvSpPr>
          <p:cNvPr id="12" name="PlaceHolder 2">
            <a:extLst>
              <a:ext uri="{FF2B5EF4-FFF2-40B4-BE49-F238E27FC236}">
                <a16:creationId xmlns:a16="http://schemas.microsoft.com/office/drawing/2014/main" id="{1A57EFC8-626B-A542-8B6D-3BAF9E3D44BB}"/>
              </a:ext>
            </a:extLst>
          </p:cNvPr>
          <p:cNvSpPr txBox="1">
            <a:spLocks/>
          </p:cNvSpPr>
          <p:nvPr/>
        </p:nvSpPr>
        <p:spPr>
          <a:xfrm>
            <a:off x="4800635" y="4676769"/>
            <a:ext cx="6525111" cy="18279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900" marR="0" lvl="0" indent="0" algn="ctr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E8E8E8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>
                <a:tab pos="0" algn="l"/>
              </a:tabLst>
              <a:defRPr/>
            </a:pPr>
            <a:r>
              <a:rPr kumimoji="0" lang="pt-BR" sz="3800" b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Ecologia sem luta de classes</a:t>
            </a:r>
          </a:p>
          <a:p>
            <a:pPr marL="342900" marR="0" lvl="0" indent="0" algn="ctr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E8E8E8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>
                <a:tab pos="0" algn="l"/>
              </a:tabLst>
              <a:defRPr/>
            </a:pPr>
            <a:r>
              <a:rPr kumimoji="0" lang="pt-BR" sz="3800" b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jardinagem. </a:t>
            </a:r>
          </a:p>
          <a:p>
            <a:pPr marL="342900" marR="0" lvl="0" indent="0" algn="ctr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E8E8E8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>
                <a:tab pos="0" algn="l"/>
              </a:tabLst>
              <a:defRPr/>
            </a:pPr>
            <a:r>
              <a:rPr kumimoji="0" lang="pt-BR" sz="24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(Chico Mendes)</a:t>
            </a: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20CFC9DA-109F-4C64-3F06-AE96034963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99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782836-7327-EAB8-A36F-A0726836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E4E366E-272A-409E-840F-9A6A64A9E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21560C-E4AB-4287-A29C-3F6916794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DF6CFF07-D953-4F9C-9A0E-E0A6AACB6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>
              <a:solidFill>
                <a:schemeClr val="tx1"/>
              </a:solidFill>
            </a:endParaRP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C6D76E9F-63B9-374E-295C-D8E20D501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0"/>
            <a:r>
              <a:rPr lang="pt-BR" b="0" i="0" strike="noStrike" kern="1200" spc="-1" noProof="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   </a:t>
            </a:r>
            <a:r>
              <a:rPr lang="pt-BR" b="0" i="0" kern="1200" spc="-1" noProof="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ESTÁ EM DISPUTA</a:t>
            </a:r>
            <a:endParaRPr lang="pt-BR" b="0" i="0" strike="noStrike" kern="1200" spc="-1" noProof="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DAA4FEEE-0B5F-41BF-825D-60F9FB0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83F39BB-C433-FDB3-1C79-4D7AAF35F69C}"/>
              </a:ext>
            </a:extLst>
          </p:cNvPr>
          <p:cNvSpPr txBox="1"/>
          <p:nvPr/>
        </p:nvSpPr>
        <p:spPr>
          <a:xfrm>
            <a:off x="320145" y="2418885"/>
            <a:ext cx="5451627" cy="3920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pt-B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Criou-se o conceito de </a:t>
            </a:r>
            <a:r>
              <a:rPr lang="pt-B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desenvolvimento sustentável</a:t>
            </a:r>
            <a:r>
              <a:rPr lang="pt-B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nos acordos internacionais da ONU, como forma de os </a:t>
            </a:r>
            <a:r>
              <a:rPr lang="pt-BR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paises</a:t>
            </a:r>
            <a:r>
              <a:rPr lang="pt-B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desenvolverem atendendo às demandas ambientais, econômicas e socias. </a:t>
            </a: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pt-B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entanto, o conceito encontra-se em disputa, sobretudo entre os países do norte e sul global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C7C57DB-05F7-CC8A-8FBD-51F38B29AAB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85547" y="3841893"/>
            <a:ext cx="6046824" cy="2388494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79C765-6A26-C1EE-7B36-878FDA21C50E}"/>
              </a:ext>
            </a:extLst>
          </p:cNvPr>
          <p:cNvSpPr txBox="1"/>
          <p:nvPr/>
        </p:nvSpPr>
        <p:spPr>
          <a:xfrm>
            <a:off x="5885547" y="2402308"/>
            <a:ext cx="61556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Desde a consolidação do conceito de desenvolvimento sustentável na Eco-92, há divergências de diagnóstico e ações.</a:t>
            </a:r>
          </a:p>
          <a:p>
            <a:r>
              <a:rPr lang="pt-BR" sz="20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que diziam (e ainda dizem) esses grupos de países?</a:t>
            </a:r>
          </a:p>
        </p:txBody>
      </p:sp>
      <p:pic>
        <p:nvPicPr>
          <p:cNvPr id="6" name="Imagem 5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A86B670B-9905-C526-6095-C707C0071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98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F67296-9D0D-C4A3-02F9-4AB2D4E56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0E09CA-7C11-B419-A062-EEB61756C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96DFA9-2038-3361-EA1C-BA1AFE910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8B6697C5-16EE-7E09-B2B8-B956C569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95ABE77D-CB6F-8F0D-4D75-5827C9A27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63C3D4E2-A4A4-A378-EADC-712529C54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56" y="347144"/>
            <a:ext cx="9165772" cy="14486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000" b="0" strike="noStrike" spc="-1" noProof="0" dirty="0">
                <a:solidFill>
                  <a:schemeClr val="bg1"/>
                </a:solidFill>
              </a:rPr>
              <a:t>    </a:t>
            </a:r>
            <a:r>
              <a:rPr lang="pt-BR" sz="3200" b="0" strike="noStrike" cap="all" spc="-1" noProof="0" dirty="0">
                <a:solidFill>
                  <a:schemeClr val="bg1"/>
                </a:solidFill>
              </a:rPr>
              <a:t>riscos e desafio</a:t>
            </a:r>
            <a:r>
              <a:rPr lang="pt-BR" sz="3200" cap="all" spc="-1" noProof="0" dirty="0">
                <a:solidFill>
                  <a:schemeClr val="bg1"/>
                </a:solidFill>
              </a:rPr>
              <a:t>s</a:t>
            </a:r>
            <a:endParaRPr lang="pt-BR" sz="3000" b="0" strike="noStrike" spc="-1" noProof="0" dirty="0">
              <a:solidFill>
                <a:schemeClr val="bg1"/>
              </a:solidFill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A7EA59F-AA7C-D415-E8C5-64E66BF7AEB6}"/>
              </a:ext>
            </a:extLst>
          </p:cNvPr>
          <p:cNvGrpSpPr/>
          <p:nvPr/>
        </p:nvGrpSpPr>
        <p:grpSpPr>
          <a:xfrm>
            <a:off x="579789" y="1478483"/>
            <a:ext cx="5692498" cy="5268685"/>
            <a:chOff x="1116" y="128374"/>
            <a:chExt cx="5516211" cy="5516211"/>
          </a:xfrm>
          <a:solidFill>
            <a:schemeClr val="accent5"/>
          </a:solidFill>
        </p:grpSpPr>
        <p:sp>
          <p:nvSpPr>
            <p:cNvPr id="4" name="Seta: para Baixo 3">
              <a:extLst>
                <a:ext uri="{FF2B5EF4-FFF2-40B4-BE49-F238E27FC236}">
                  <a16:creationId xmlns:a16="http://schemas.microsoft.com/office/drawing/2014/main" id="{B393853F-346E-AA17-D731-7C0F00569187}"/>
                </a:ext>
              </a:extLst>
            </p:cNvPr>
            <p:cNvSpPr/>
            <p:nvPr/>
          </p:nvSpPr>
          <p:spPr>
            <a:xfrm rot="16200000">
              <a:off x="1116" y="128374"/>
              <a:ext cx="5516211" cy="5516211"/>
            </a:xfrm>
            <a:prstGeom prst="downArrow">
              <a:avLst>
                <a:gd name="adj1" fmla="val 50000"/>
                <a:gd name="adj2" fmla="val 3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Seta: para Baixo 4">
              <a:extLst>
                <a:ext uri="{FF2B5EF4-FFF2-40B4-BE49-F238E27FC236}">
                  <a16:creationId xmlns:a16="http://schemas.microsoft.com/office/drawing/2014/main" id="{4C2D134B-769D-1FF0-A901-1F0309979F90}"/>
                </a:ext>
              </a:extLst>
            </p:cNvPr>
            <p:cNvSpPr txBox="1"/>
            <p:nvPr/>
          </p:nvSpPr>
          <p:spPr>
            <a:xfrm rot="21600000">
              <a:off x="1117" y="1507426"/>
              <a:ext cx="4550874" cy="275810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marL="0" lvl="0" indent="0" algn="ctr" defTabSz="1200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700" kern="12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Proteção ao meio ambiente</a:t>
              </a: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66A5332-3A81-350F-1E8A-4075B689AF0A}"/>
              </a:ext>
            </a:extLst>
          </p:cNvPr>
          <p:cNvGrpSpPr/>
          <p:nvPr/>
        </p:nvGrpSpPr>
        <p:grpSpPr>
          <a:xfrm>
            <a:off x="6455271" y="1571927"/>
            <a:ext cx="5343926" cy="5175241"/>
            <a:chOff x="5802512" y="128374"/>
            <a:chExt cx="5605622" cy="5516211"/>
          </a:xfrm>
          <a:solidFill>
            <a:schemeClr val="accent4"/>
          </a:solidFill>
        </p:grpSpPr>
        <p:sp>
          <p:nvSpPr>
            <p:cNvPr id="17" name="Seta: para Baixo 16">
              <a:extLst>
                <a:ext uri="{FF2B5EF4-FFF2-40B4-BE49-F238E27FC236}">
                  <a16:creationId xmlns:a16="http://schemas.microsoft.com/office/drawing/2014/main" id="{06C06491-B434-8022-0EE1-EB6307B90F43}"/>
                </a:ext>
              </a:extLst>
            </p:cNvPr>
            <p:cNvSpPr/>
            <p:nvPr/>
          </p:nvSpPr>
          <p:spPr>
            <a:xfrm rot="5400000">
              <a:off x="5802512" y="128374"/>
              <a:ext cx="5516211" cy="5516211"/>
            </a:xfrm>
            <a:prstGeom prst="downArrow">
              <a:avLst>
                <a:gd name="adj1" fmla="val 50000"/>
                <a:gd name="adj2" fmla="val 3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Seta: para Baixo 4">
              <a:extLst>
                <a:ext uri="{FF2B5EF4-FFF2-40B4-BE49-F238E27FC236}">
                  <a16:creationId xmlns:a16="http://schemas.microsoft.com/office/drawing/2014/main" id="{DA494C5F-B754-C2C8-1179-7662A5B07A24}"/>
                </a:ext>
              </a:extLst>
            </p:cNvPr>
            <p:cNvSpPr txBox="1"/>
            <p:nvPr/>
          </p:nvSpPr>
          <p:spPr>
            <a:xfrm>
              <a:off x="6767850" y="1507427"/>
              <a:ext cx="4640284" cy="27581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700" kern="12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Geração de emprego e renda/desenvolvimento</a:t>
              </a:r>
            </a:p>
          </p:txBody>
        </p:sp>
      </p:grpSp>
      <p:pic>
        <p:nvPicPr>
          <p:cNvPr id="6" name="Imagem 5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B85D4BB1-31DB-1378-F1D9-13D4A3418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53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F70007-4F29-1ABC-952A-21EA2A35C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7282A0D-8F18-5BE8-4093-521DF6543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816B7E-9010-C6E4-7750-4F0231BAF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720D4CBE-3370-2001-AE55-56582A055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5FBCFEB3-3889-7CEC-CBCA-1B7A817C5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0F3F0A70-9706-FE8D-24A9-94FC86847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316" y="569422"/>
            <a:ext cx="9773365" cy="14486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3200" b="0" strike="noStrike" spc="-1" noProof="0" dirty="0">
                <a:solidFill>
                  <a:schemeClr val="bg1"/>
                </a:solidFill>
              </a:rPr>
              <a:t>    </a:t>
            </a:r>
            <a:r>
              <a:rPr lang="pt-BR" sz="3600" b="0" strike="noStrike" cap="all" spc="-1" noProof="0" dirty="0">
                <a:solidFill>
                  <a:schemeClr val="bg1"/>
                </a:solidFill>
              </a:rPr>
              <a:t>riscos e desafio</a:t>
            </a:r>
            <a:r>
              <a:rPr lang="pt-BR" sz="3600" cap="all" spc="-1" noProof="0" dirty="0">
                <a:solidFill>
                  <a:schemeClr val="bg1"/>
                </a:solidFill>
              </a:rPr>
              <a:t>s</a:t>
            </a:r>
            <a:br>
              <a:rPr lang="pt-BR" sz="3200" cap="all" spc="-1" noProof="0" dirty="0">
                <a:solidFill>
                  <a:schemeClr val="bg1"/>
                </a:solidFill>
              </a:rPr>
            </a:br>
            <a:br>
              <a:rPr lang="pt-BR" sz="3000" spc="-1" noProof="0" dirty="0">
                <a:solidFill>
                  <a:schemeClr val="bg1"/>
                </a:solidFill>
              </a:rPr>
            </a:br>
            <a:r>
              <a:rPr lang="pt-BR" sz="3000" b="0" strike="noStrike" spc="-1" noProof="0" dirty="0">
                <a:solidFill>
                  <a:schemeClr val="bg1"/>
                </a:solidFill>
              </a:rPr>
              <a:t>Distribuição das emissões de gases de efeito estufa no Brasil</a:t>
            </a:r>
            <a:br>
              <a:rPr lang="pt-BR" sz="3000" b="0" strike="noStrike" spc="-1" noProof="0" dirty="0">
                <a:solidFill>
                  <a:schemeClr val="bg1"/>
                </a:solidFill>
              </a:rPr>
            </a:br>
            <a:r>
              <a:rPr lang="pt-BR" sz="3000" b="0" strike="noStrike" spc="-1" noProof="0" dirty="0">
                <a:solidFill>
                  <a:schemeClr val="bg1"/>
                </a:solidFill>
              </a:rPr>
              <a:t>1990- 2023 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D38D648A-184E-3DB1-3E9E-88C3F9D20BB5}"/>
              </a:ext>
            </a:extLst>
          </p:cNvPr>
          <p:cNvPicPr/>
          <p:nvPr/>
        </p:nvPicPr>
        <p:blipFill>
          <a:blip r:embed="rId2"/>
          <a:srcRect t="5461"/>
          <a:stretch/>
        </p:blipFill>
        <p:spPr>
          <a:xfrm>
            <a:off x="1580159" y="2335158"/>
            <a:ext cx="9031680" cy="4055530"/>
          </a:xfrm>
          <a:prstGeom prst="rect">
            <a:avLst/>
          </a:prstGeom>
          <a:ln w="0">
            <a:noFill/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6AB024-FA61-0996-4EDF-AD5413C2D553}"/>
              </a:ext>
            </a:extLst>
          </p:cNvPr>
          <p:cNvSpPr txBox="1"/>
          <p:nvPr/>
        </p:nvSpPr>
        <p:spPr>
          <a:xfrm>
            <a:off x="1432410" y="6541606"/>
            <a:ext cx="7012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Sistema de Estimativas de Emissões e Remoções de Gases de Efeito Estufa (SEEG)</a:t>
            </a:r>
            <a:endParaRPr lang="pt-BR" sz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1C3918C7-E3A7-5414-444F-8C5EA2411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64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D4715C-123F-8266-C017-920988A20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38E1794-4BFB-8EF5-AEC3-17D744C93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6FA766-4321-5F55-D041-8CE845D9D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30BE5FC4-D23C-E672-035E-495B59090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BA6F45AA-F7A7-C8CA-7025-CF7E72A30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56C222D4-FAE6-224B-0129-EA54A56A8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316" y="569422"/>
            <a:ext cx="9773365" cy="14486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3200" b="0" strike="noStrike" spc="-1" noProof="0" dirty="0">
                <a:solidFill>
                  <a:schemeClr val="bg1"/>
                </a:solidFill>
              </a:rPr>
              <a:t>    </a:t>
            </a:r>
            <a:r>
              <a:rPr lang="pt-BR" sz="3600" b="0" strike="noStrike" cap="all" spc="-1" noProof="0" dirty="0">
                <a:solidFill>
                  <a:schemeClr val="bg1"/>
                </a:solidFill>
              </a:rPr>
              <a:t>riscos e desafio</a:t>
            </a:r>
            <a:r>
              <a:rPr lang="pt-BR" sz="3600" cap="all" spc="-1" noProof="0" dirty="0">
                <a:solidFill>
                  <a:schemeClr val="bg1"/>
                </a:solidFill>
              </a:rPr>
              <a:t>s</a:t>
            </a:r>
            <a:br>
              <a:rPr lang="pt-BR" sz="3200" cap="all" spc="-1" noProof="0" dirty="0">
                <a:solidFill>
                  <a:schemeClr val="bg1"/>
                </a:solidFill>
              </a:rPr>
            </a:br>
            <a:br>
              <a:rPr lang="pt-BR" sz="3000" spc="-1" noProof="0" dirty="0">
                <a:solidFill>
                  <a:schemeClr val="bg1"/>
                </a:solidFill>
              </a:rPr>
            </a:br>
            <a:r>
              <a:rPr lang="pt-BR" sz="3000" b="0" strike="noStrike" spc="-1" noProof="0" dirty="0">
                <a:solidFill>
                  <a:schemeClr val="bg1"/>
                </a:solidFill>
              </a:rPr>
              <a:t>Distribuição das emissões de gases de efeito estufa na Bahia</a:t>
            </a:r>
            <a:br>
              <a:rPr lang="pt-BR" sz="3000" b="0" strike="noStrike" spc="-1" noProof="0" dirty="0">
                <a:solidFill>
                  <a:schemeClr val="bg1"/>
                </a:solidFill>
              </a:rPr>
            </a:br>
            <a:r>
              <a:rPr lang="pt-BR" sz="3000" b="0" strike="noStrike" spc="-1" noProof="0" dirty="0">
                <a:solidFill>
                  <a:schemeClr val="bg1"/>
                </a:solidFill>
              </a:rPr>
              <a:t>1990-2023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9425CE3-934F-C84A-ADC4-ADBB16803467}"/>
              </a:ext>
            </a:extLst>
          </p:cNvPr>
          <p:cNvSpPr txBox="1"/>
          <p:nvPr/>
        </p:nvSpPr>
        <p:spPr>
          <a:xfrm>
            <a:off x="1432410" y="6541606"/>
            <a:ext cx="7012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Sistema de Estimativas de Emissões e Remoções de Gases de Efeito Estufa (SEEG)</a:t>
            </a:r>
            <a:endParaRPr lang="pt-BR" sz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434D7EBF-EFB0-E1F3-5EAB-B95335143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9D454B5-2E27-BFCC-8C09-AE21F6269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384" y="2455101"/>
            <a:ext cx="9093896" cy="402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011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19497-647E-DDE2-8B43-D968E7659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DFE40F-30A7-1A9B-FA74-6CD2E14F5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52A283-20AE-9736-0B02-4F73114CB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B1BE0504-10E2-732C-A737-53C96A562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BCC02536-5CCC-76B9-3BF0-AB9A5AD15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8EF9196B-2BF0-5E49-7790-98A71AF36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316" y="569422"/>
            <a:ext cx="9773365" cy="14486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3200" b="0" strike="noStrike" spc="-1" noProof="0" dirty="0">
                <a:solidFill>
                  <a:schemeClr val="bg1"/>
                </a:solidFill>
              </a:rPr>
              <a:t>    </a:t>
            </a:r>
            <a:r>
              <a:rPr lang="pt-BR" sz="3600" b="0" strike="noStrike" cap="all" spc="-1" noProof="0" dirty="0">
                <a:solidFill>
                  <a:schemeClr val="bg1"/>
                </a:solidFill>
              </a:rPr>
              <a:t>riscos e desafio</a:t>
            </a:r>
            <a:r>
              <a:rPr lang="pt-BR" sz="3600" cap="all" spc="-1" noProof="0" dirty="0">
                <a:solidFill>
                  <a:schemeClr val="bg1"/>
                </a:solidFill>
              </a:rPr>
              <a:t>s</a:t>
            </a:r>
            <a:br>
              <a:rPr lang="pt-BR" sz="3200" cap="all" spc="-1" noProof="0" dirty="0">
                <a:solidFill>
                  <a:schemeClr val="bg1"/>
                </a:solidFill>
              </a:rPr>
            </a:br>
            <a:br>
              <a:rPr lang="pt-BR" sz="3000" spc="-1" noProof="0" dirty="0">
                <a:solidFill>
                  <a:schemeClr val="bg1"/>
                </a:solidFill>
              </a:rPr>
            </a:br>
            <a:r>
              <a:rPr lang="pt-BR" sz="3000" spc="-1" noProof="0" dirty="0">
                <a:solidFill>
                  <a:schemeClr val="bg1"/>
                </a:solidFill>
              </a:rPr>
              <a:t>Ranking </a:t>
            </a:r>
            <a:r>
              <a:rPr lang="pt-BR" sz="3000" b="0" strike="noStrike" spc="-1" noProof="0" dirty="0">
                <a:solidFill>
                  <a:schemeClr val="bg1"/>
                </a:solidFill>
              </a:rPr>
              <a:t> das emissões de gases de efeito estufa no Brasil</a:t>
            </a:r>
            <a:br>
              <a:rPr lang="pt-BR" sz="3000" b="0" strike="noStrike" spc="-1" noProof="0" dirty="0">
                <a:solidFill>
                  <a:schemeClr val="bg1"/>
                </a:solidFill>
              </a:rPr>
            </a:br>
            <a:r>
              <a:rPr lang="pt-BR" sz="3000" b="0" strike="noStrike" spc="-1" noProof="0" dirty="0">
                <a:solidFill>
                  <a:schemeClr val="bg1"/>
                </a:solidFill>
              </a:rPr>
              <a:t> 2023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F98297E-945F-CEB6-8F91-CE5E2E3DF8D0}"/>
              </a:ext>
            </a:extLst>
          </p:cNvPr>
          <p:cNvSpPr txBox="1"/>
          <p:nvPr/>
        </p:nvSpPr>
        <p:spPr>
          <a:xfrm>
            <a:off x="1432410" y="6541606"/>
            <a:ext cx="70129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Sistema de Estimativas de Emissões e Remoções de Gases de Efeito Estufa (SEEG)</a:t>
            </a:r>
            <a:endParaRPr lang="pt-BR" sz="1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D49F0ABE-493D-FB77-40F2-6DC106CB9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4C0A156-D4EE-B679-EAC5-4BD8C141C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798" y="2319910"/>
            <a:ext cx="8004505" cy="418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68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AA330A-E033-035D-BCEF-1ACC6DF2E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C9DAD8-1A2B-7705-E46D-54310A1F8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B834D4-AC3C-89FE-1161-00A21FE41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048EA8BA-5202-F757-F3D0-2AC8658BF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BF4B6BA6-E292-6651-8127-B9291FED1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4CFD731D-A5CE-0D27-C4EA-56B50E7B3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957" y="120867"/>
            <a:ext cx="9165772" cy="14486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000" b="0" strike="noStrike" spc="-1" noProof="0" dirty="0">
                <a:solidFill>
                  <a:schemeClr val="bg1"/>
                </a:solidFill>
              </a:rPr>
              <a:t>    </a:t>
            </a:r>
            <a:r>
              <a:rPr lang="pt-BR" sz="3200" cap="all" spc="-1" noProof="0" dirty="0">
                <a:solidFill>
                  <a:schemeClr val="bg1"/>
                </a:solidFill>
              </a:rPr>
              <a:t>potencial de geração de empregos </a:t>
            </a:r>
            <a:endParaRPr lang="pt-BR" sz="3000" b="0" strike="noStrike" spc="-1" noProof="0" dirty="0">
              <a:solidFill>
                <a:schemeClr val="bg1"/>
              </a:solidFill>
            </a:endParaRPr>
          </a:p>
        </p:txBody>
      </p:sp>
      <p:sp>
        <p:nvSpPr>
          <p:cNvPr id="8" name="PlaceHolder 1">
            <a:extLst>
              <a:ext uri="{FF2B5EF4-FFF2-40B4-BE49-F238E27FC236}">
                <a16:creationId xmlns:a16="http://schemas.microsoft.com/office/drawing/2014/main" id="{6EBC307B-D07D-70A9-184C-FF0AB74F543D}"/>
              </a:ext>
            </a:extLst>
          </p:cNvPr>
          <p:cNvSpPr txBox="1">
            <a:spLocks/>
          </p:cNvSpPr>
          <p:nvPr/>
        </p:nvSpPr>
        <p:spPr>
          <a:xfrm>
            <a:off x="1429733" y="1085899"/>
            <a:ext cx="9296220" cy="132516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90000"/>
              </a:lnSpc>
            </a:pPr>
            <a:r>
              <a:rPr lang="pt-BR" sz="30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Empregos sustentáveis no Brasil participação (%) no total</a:t>
            </a:r>
          </a:p>
          <a:p>
            <a:pPr algn="ctr" defTabSz="914400">
              <a:lnSpc>
                <a:spcPct val="90000"/>
              </a:lnSpc>
            </a:pPr>
            <a:r>
              <a:rPr lang="pt-BR" sz="30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Brasil – 2006 a 2022</a:t>
            </a:r>
          </a:p>
        </p:txBody>
      </p:sp>
      <p:graphicFrame>
        <p:nvGraphicFramePr>
          <p:cNvPr id="10" name="Gráfico 1">
            <a:extLst>
              <a:ext uri="{FF2B5EF4-FFF2-40B4-BE49-F238E27FC236}">
                <a16:creationId xmlns:a16="http://schemas.microsoft.com/office/drawing/2014/main" id="{4F52AC5C-8F09-250C-AD8C-573CDB836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1576439"/>
              </p:ext>
            </p:extLst>
          </p:nvPr>
        </p:nvGraphicFramePr>
        <p:xfrm>
          <a:off x="478203" y="2327320"/>
          <a:ext cx="10520640" cy="4172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5">
            <a:extLst>
              <a:ext uri="{FF2B5EF4-FFF2-40B4-BE49-F238E27FC236}">
                <a16:creationId xmlns:a16="http://schemas.microsoft.com/office/drawing/2014/main" id="{8049BD2F-6FC0-1CBB-67F9-706CEE07235E}"/>
              </a:ext>
            </a:extLst>
          </p:cNvPr>
          <p:cNvSpPr/>
          <p:nvPr/>
        </p:nvSpPr>
        <p:spPr>
          <a:xfrm>
            <a:off x="366291" y="6556368"/>
            <a:ext cx="510156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sz="1200" b="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RAIS/MTE. Elaboração: DIEESE</a:t>
            </a:r>
            <a:endParaRPr lang="pt-BR" sz="1200" b="0" strike="noStrike" spc="-1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DD526417-F6B4-A409-3C0B-FF60EDF14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18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3D8032-430C-8250-7C32-26443C51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288906-1F41-F24B-9A0C-4B95BBE3E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88E9C7E6-DD5F-43CF-FFBD-D6A2CB011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A72B959-EF10-9AB2-474E-ED45EB23D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FC378BC-0A15-347E-760D-9BFDEF52E3E7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64EEE269-C7C5-5EB3-98D7-1ECF7A148FD7}"/>
              </a:ext>
            </a:extLst>
          </p:cNvPr>
          <p:cNvSpPr txBox="1">
            <a:spLocks/>
          </p:cNvSpPr>
          <p:nvPr/>
        </p:nvSpPr>
        <p:spPr>
          <a:xfrm>
            <a:off x="119308" y="925285"/>
            <a:ext cx="4169664" cy="5161479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pt-BR" sz="3200" b="1" strike="noStrike" spc="-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que se entende por empregos verdes sustentáveis? </a:t>
            </a:r>
          </a:p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pt-BR" sz="3200" b="0" strike="noStrike" spc="-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pt-BR" sz="2800" b="0" strike="noStrike" spc="-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mensuração dos empregos influenciam o resultado e a criação de indicadores, com premissas contidas.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03BB29D-5500-889C-65F8-EEB194535DDD}"/>
              </a:ext>
            </a:extLst>
          </p:cNvPr>
          <p:cNvSpPr txBox="1"/>
          <p:nvPr/>
        </p:nvSpPr>
        <p:spPr>
          <a:xfrm>
            <a:off x="4685527" y="1649063"/>
            <a:ext cx="6982256" cy="345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</a:pPr>
            <a:r>
              <a:rPr lang="pt-BR" sz="2800" b="1" strike="noStrike" spc="-1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EMPREGOS VERDES SUSTENTÁVEIS</a:t>
            </a:r>
          </a:p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</a:pPr>
            <a:endParaRPr lang="pt-BR" sz="2800" b="1" strike="noStrike" spc="-1" noProof="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</a:pPr>
            <a:r>
              <a:rPr lang="pt-BR" sz="2800" b="1" strike="noStrike" spc="-1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Setores que poderiam ser incentivados: </a:t>
            </a:r>
            <a:r>
              <a:rPr lang="pt-BR" sz="28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saneamento básico, agricultura orgânica, energias renováveis, regeneração de áreas degradadas, reflorestamento, turismo ambiental, pecuária familiar, bioeconomia, complexo industrial da saúde, biocombustíveis.</a:t>
            </a: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77F15C6A-C6C2-350F-B2EF-6847AA4C6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57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16A107-08A3-5784-2952-707BB1E6C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DFCB850-7D45-561D-8DA9-63EE954BC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26445570-A437-3FFC-F9AD-0669D7B84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D280CA-A353-9B8D-3DC2-10F5FE7F8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3659238-D6D5-21E3-DDC0-4F1C3CD06AED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5193E10-6914-F1D0-C8FE-B0C0BAC91A79}"/>
              </a:ext>
            </a:extLst>
          </p:cNvPr>
          <p:cNvSpPr txBox="1"/>
          <p:nvPr/>
        </p:nvSpPr>
        <p:spPr>
          <a:xfrm>
            <a:off x="330921" y="1380874"/>
            <a:ext cx="3836900" cy="3344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NEGOCIAÇÕES COLETIVAS DE CLÁUSULAS AMBIENTAIS AINDA SÃO PEQUENAS.</a:t>
            </a:r>
          </a:p>
          <a:p>
            <a:pPr>
              <a:lnSpc>
                <a:spcPct val="150000"/>
              </a:lnSpc>
            </a:pPr>
            <a:endParaRPr lang="pt-BR" sz="24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AVANÇAR?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8FA7F1-C8C0-B732-B403-70C5CFF35B8F}"/>
              </a:ext>
            </a:extLst>
          </p:cNvPr>
          <p:cNvSpPr txBox="1"/>
          <p:nvPr/>
        </p:nvSpPr>
        <p:spPr>
          <a:xfrm>
            <a:off x="4507582" y="1164700"/>
            <a:ext cx="7444273" cy="5421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1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o ano de 2023 e até março 2024, a pesquisa no Mediador registrou 34.994 instrumentos de negociação registrados no MTE, entre acordos e convenções coletivas. 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21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Deste total, 27.965 instrumentos indicavam a possibilidade de conterem cláusulas sobre temas ambientais. Após a realização de filtros e leitura dos instrumentos, </a:t>
            </a:r>
            <a:r>
              <a:rPr lang="pt-BR" sz="2100" strike="noStrike" spc="-1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foram selecionadas 488 cláusulas, o que representa 1,5% do total das cláusulas presentes nas mesas de negociação</a:t>
            </a:r>
            <a:r>
              <a:rPr lang="pt-BR" sz="2100" strike="noStrike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1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Das 488 negociações selecionadas, </a:t>
            </a:r>
            <a:r>
              <a:rPr lang="pt-BR" sz="2100" strike="noStrike" spc="-1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90% estão concentradas em quatro temas: a grande maioria (30%) aborda aspectos </a:t>
            </a:r>
            <a:r>
              <a:rPr lang="pt-BR" sz="2100" b="1" strike="noStrike" spc="-1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meio ambiente relacionados à saúde do trabalhador</a:t>
            </a:r>
            <a:r>
              <a:rPr lang="pt-BR" sz="2100" strike="noStrike" spc="-1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26,6% relacionam o tema ambiental com algum tipo de gratificação, adicional ou auxílio, 17,6% relacionam com as condições de trabalho e 15,5% encontram-se em disposições gerais. </a:t>
            </a:r>
          </a:p>
          <a:p>
            <a:pPr marL="800100" lvl="1" indent="-3429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21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demais cláusulas tratam de questões relacionadas à jornada de trabalho, às relações de trabalho, treinamento, participação em cursos, entre outras.</a:t>
            </a: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EF6990F7-8145-ACD8-FCC8-7737C9808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70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020B28-2646-DED0-29BD-6663CAADE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DFB176F-3003-9C9A-7732-7CAF8B61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8F115F4C-4AC4-3F42-C018-BF8ABF072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110C31-80B4-CF55-ED04-55AEEC94C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38EA6DE-DB62-F8E9-6F95-54B7E41F8C02}"/>
              </a:ext>
            </a:extLst>
          </p:cNvPr>
          <p:cNvSpPr txBox="1"/>
          <p:nvPr/>
        </p:nvSpPr>
        <p:spPr>
          <a:xfrm>
            <a:off x="5958422" y="2055498"/>
            <a:ext cx="297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0" cap="all" noProof="0" dirty="0">
                <a:effectLst/>
                <a:latin typeface="Tipo Brasil Rounded"/>
              </a:rPr>
              <a:t>Jader Souza/AL Roraima</a:t>
            </a:r>
            <a:endParaRPr lang="pt-BR" sz="1200" noProof="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5CD4DB-85AD-E1C5-3C4F-07C80AE66379}"/>
              </a:ext>
            </a:extLst>
          </p:cNvPr>
          <p:cNvSpPr txBox="1"/>
          <p:nvPr/>
        </p:nvSpPr>
        <p:spPr>
          <a:xfrm>
            <a:off x="4514468" y="899586"/>
            <a:ext cx="6991125" cy="3134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strike="noStrike" spc="-1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Regiões e Cláusulas de Negociação Coletiva</a:t>
            </a:r>
          </a:p>
          <a:p>
            <a:r>
              <a:rPr lang="pt-BR" sz="2400" b="1" strike="noStrike" spc="-1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Temas Ambientais:</a:t>
            </a:r>
          </a:p>
          <a:p>
            <a:pPr marL="176213" indent="358775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4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pt-BR" sz="24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orte: 15 negociações, 3,1% do total</a:t>
            </a:r>
          </a:p>
          <a:p>
            <a:pPr marL="176213" indent="358775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4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Nordeste: 54 negociações, 11,1% do total</a:t>
            </a:r>
          </a:p>
          <a:p>
            <a:pPr marL="176213" indent="358775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4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Sudeste: 333 negociações, 68,0% do total</a:t>
            </a:r>
          </a:p>
          <a:p>
            <a:pPr marL="176213" indent="358775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4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Centro-Oeste: 17 negociações, 3,5% do total</a:t>
            </a:r>
          </a:p>
          <a:p>
            <a:pPr marL="176213" indent="358775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4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Sul: 63 negociações, 12,9% do total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A7E984D-E1FD-512C-2B79-93FD1F79E183}"/>
              </a:ext>
            </a:extLst>
          </p:cNvPr>
          <p:cNvSpPr txBox="1"/>
          <p:nvPr/>
        </p:nvSpPr>
        <p:spPr>
          <a:xfrm>
            <a:off x="4514468" y="4135787"/>
            <a:ext cx="7369850" cy="2620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pt-BR" sz="2000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Outros</a:t>
            </a:r>
            <a:r>
              <a:rPr lang="pt-BR" sz="20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espaços</a:t>
            </a:r>
            <a:r>
              <a:rPr lang="pt-BR" sz="2000" noProof="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176213" indent="2667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400" spc="-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Internacionais: COP 30 e ODS </a:t>
            </a:r>
          </a:p>
          <a:p>
            <a:pPr marL="176213" indent="2667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pt-BR" sz="2400" spc="-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Nacionais: Plano de Transição Ecológica, Taxonomia Sustentável, Brasileira, Plano Clima, Nova Indústria Brasil (NIB), Plano de Aceleração da Transição Energética (</a:t>
            </a:r>
            <a:r>
              <a:rPr lang="pt-BR" sz="2400" spc="-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Paten</a:t>
            </a:r>
            <a:r>
              <a:rPr lang="pt-BR" sz="2400" spc="-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V Conferência Nacional do Clima, Mercado de Créditos de Carbono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3F614B0-72AD-237A-C4F5-0C65B1CCB03F}"/>
              </a:ext>
            </a:extLst>
          </p:cNvPr>
          <p:cNvSpPr txBox="1"/>
          <p:nvPr/>
        </p:nvSpPr>
        <p:spPr>
          <a:xfrm>
            <a:off x="330921" y="1380874"/>
            <a:ext cx="3836900" cy="3344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NEGOCIAÇÕES COLETIVAS DE CLÁUSULAS AMBIENTAIS AINDA </a:t>
            </a:r>
            <a:r>
              <a:rPr lang="pt-BR" sz="24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SÃO PEQUENAS.</a:t>
            </a:r>
            <a:endParaRPr lang="pt-BR" sz="24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BR" sz="24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AVANÇAR?</a:t>
            </a:r>
          </a:p>
        </p:txBody>
      </p:sp>
      <p:pic>
        <p:nvPicPr>
          <p:cNvPr id="5" name="Imagem 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B34EF8F0-0256-F3AA-6CDC-1E4880381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60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E8D51-2962-CADF-6CF9-A1B8A82B7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DF3339D-9576-2222-B31E-F02FC68E7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FBBD1A-1B08-BF8C-AFF3-B136301AD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E3FF097-DF47-5044-49D3-C484186F8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91C17B58-3085-BB10-6918-EEB61B57E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A18BB12-8B00-F2EB-4BB6-893AFCDD6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pt-BR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lang="pt-BR" noProof="0" dirty="0"/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6926ABF3-47D0-2AEA-5C7A-C654B6487C8F}"/>
              </a:ext>
            </a:extLst>
          </p:cNvPr>
          <p:cNvSpPr txBox="1">
            <a:spLocks/>
          </p:cNvSpPr>
          <p:nvPr/>
        </p:nvSpPr>
        <p:spPr>
          <a:xfrm>
            <a:off x="950256" y="404837"/>
            <a:ext cx="9746688" cy="1130871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170000"/>
              </a:lnSpc>
            </a:pPr>
            <a:r>
              <a:rPr lang="pt-BR" sz="3200" spc="-1" noProof="0" dirty="0">
                <a:solidFill>
                  <a:schemeClr val="bg1"/>
                </a:solidFill>
                <a:latin typeface="Raleway"/>
              </a:rPr>
              <a:t>Exemplos de cláusulas com </a:t>
            </a:r>
            <a:r>
              <a:rPr lang="pt-BR" sz="3200" spc="-1" dirty="0">
                <a:solidFill>
                  <a:schemeClr val="bg1"/>
                </a:solidFill>
                <a:latin typeface="Raleway"/>
              </a:rPr>
              <a:t>t</a:t>
            </a:r>
            <a:r>
              <a:rPr lang="pt-BR" sz="3200" spc="-1" noProof="0" dirty="0">
                <a:solidFill>
                  <a:schemeClr val="bg1"/>
                </a:solidFill>
                <a:latin typeface="Raleway"/>
              </a:rPr>
              <a:t>emas ambientais:</a:t>
            </a:r>
            <a:endParaRPr lang="pt-BR" sz="3200" spc="-1" noProof="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F39BCD6-4A79-4593-516A-0B37ADE3525F}"/>
              </a:ext>
            </a:extLst>
          </p:cNvPr>
          <p:cNvSpPr txBox="1"/>
          <p:nvPr/>
        </p:nvSpPr>
        <p:spPr>
          <a:xfrm>
            <a:off x="387927" y="2543220"/>
            <a:ext cx="11037455" cy="3828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1800" b="1" spc="-1" noProof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 FEDERAÇÃO ÚNICA DOS PETROLEIROS (FUP), 07/12/23 CAPACITAÇÃO EM ASG.</a:t>
            </a:r>
          </a:p>
          <a:p>
            <a:pPr algn="just" defTabSz="914400">
              <a:tabLst>
                <a:tab pos="0" algn="l"/>
              </a:tabLst>
            </a:pPr>
            <a:r>
              <a:rPr lang="pt-BR" sz="1800" spc="-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Companhia, por meio das áreas de SMS, Responsabilidade Social, Governança e Clima, em parceria com as áreas de negócios e da Universidade Petrobras, promoverá Programas e Iniciativas Corporativas com foco na educação ambiental, ofertando treinamentos e cursos, visando a capacitação de seus empregados nas temáticas de sustentabilidade ambiental e transição energética justa.</a:t>
            </a:r>
          </a:p>
          <a:p>
            <a:pPr algn="just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1800" spc="-1" noProof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1800" b="1" spc="-1" noProof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 CONFEDERAÇÃO NACIONAL DOS TRABALHADORES EM TRANSPORTE AQUAVIÁRIO E AÉREO, NA PESCA E NOS PORTOS – CONTTMAF, 20/12/23 – TRANSIÇÃO JUSTA MARÍTIMA.</a:t>
            </a:r>
          </a:p>
          <a:p>
            <a:pPr algn="just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1800" spc="-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Considerando que a transição para uma economia verde e mais sustentável traz grandes desafios para que os trabalhadores do setor marítimo estejam totalmente inseridos nesses novos tempos, os armadores representados pela empresa acordante se comprometem a adotar iniciativas efetivas para uma transição justa marítima e discutir com a entidade sindical acordante os impactos identificados pela indústria marítima para os Oficiais e Eletricistas, buscando garantir que nenhum trabalhador ficará para trás na transição ecológica.</a:t>
            </a:r>
          </a:p>
        </p:txBody>
      </p:sp>
      <p:pic>
        <p:nvPicPr>
          <p:cNvPr id="5" name="Imagem 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3D6A6171-72CC-F5BC-D502-12F096E57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51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58061E-4906-83E8-4725-48138B27A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454B493-F9AA-F249-37E5-7DE564EB4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6D023A-557F-BC17-EE1E-A7F4D19DE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387E7BCC-11B2-54F2-261A-C1F113EA7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C7027CB1-D8E0-3CDA-9EF7-46B591A9F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ADF6CD0-C6E6-EF34-0482-CBB8787A5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pt-BR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lang="pt-BR" noProof="0" dirty="0"/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7D82CC54-6BC5-5A51-49E5-E2197F52FCA9}"/>
              </a:ext>
            </a:extLst>
          </p:cNvPr>
          <p:cNvSpPr txBox="1">
            <a:spLocks/>
          </p:cNvSpPr>
          <p:nvPr/>
        </p:nvSpPr>
        <p:spPr>
          <a:xfrm>
            <a:off x="950256" y="334797"/>
            <a:ext cx="9746688" cy="169020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170000"/>
              </a:lnSpc>
            </a:pP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REDUÇ</a:t>
            </a:r>
            <a:r>
              <a:rPr lang="pt-BR" sz="3200" spc="-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Ã</a:t>
            </a: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DA JORNADA DE TRABALHO</a:t>
            </a:r>
          </a:p>
          <a:p>
            <a:pPr algn="ctr" defTabSz="914400">
              <a:lnSpc>
                <a:spcPct val="170000"/>
              </a:lnSpc>
            </a:pP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Medida necessária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6EC92AA-2CFD-1A38-7043-97F8B549C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30" y="2587999"/>
            <a:ext cx="11815594" cy="344406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408DD78-925E-FDFB-B8AE-06CDA229C9F1}"/>
              </a:ext>
            </a:extLst>
          </p:cNvPr>
          <p:cNvSpPr txBox="1"/>
          <p:nvPr/>
        </p:nvSpPr>
        <p:spPr>
          <a:xfrm>
            <a:off x="-591127" y="17620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DC076096-932A-A901-03C9-7674CA6C3558}"/>
              </a:ext>
            </a:extLst>
          </p:cNvPr>
          <p:cNvGrpSpPr/>
          <p:nvPr/>
        </p:nvGrpSpPr>
        <p:grpSpPr>
          <a:xfrm>
            <a:off x="1403509" y="2736620"/>
            <a:ext cx="10517043" cy="3015111"/>
            <a:chOff x="1403509" y="2736620"/>
            <a:chExt cx="10517043" cy="3015111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72EF1FA3-C594-2D48-A702-9E1D6A93810E}"/>
                </a:ext>
              </a:extLst>
            </p:cNvPr>
            <p:cNvSpPr txBox="1"/>
            <p:nvPr/>
          </p:nvSpPr>
          <p:spPr>
            <a:xfrm>
              <a:off x="1403509" y="2736620"/>
              <a:ext cx="10517043" cy="646331"/>
            </a:xfrm>
            <a:prstGeom prst="rect">
              <a:avLst/>
            </a:prstGeom>
            <a:solidFill>
              <a:srgbClr val="CCD2D8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 redução da jornada de trabalho em 1 dia por semana nos EUA (com jornada máxima de 44h por semana) implica na redução de 30% da pegada de carbono.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B15EF1F8-2DE3-A4CA-18C9-CD28558AD610}"/>
                </a:ext>
              </a:extLst>
            </p:cNvPr>
            <p:cNvSpPr txBox="1"/>
            <p:nvPr/>
          </p:nvSpPr>
          <p:spPr>
            <a:xfrm>
              <a:off x="1403509" y="3801608"/>
              <a:ext cx="10224655" cy="923330"/>
            </a:xfrm>
            <a:prstGeom prst="rect">
              <a:avLst/>
            </a:prstGeom>
            <a:solidFill>
              <a:srgbClr val="CCD2D8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Diminuir a jornada de trabalho mantendo-se a mesma produtividade equivale a reduzir deslocamento de pessoas e consequente diminuição do uso de transporte, redução de consumo de energia, redução de consumo de alimentos processados (alimentação fora de casa).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EF891B6-9A8A-648D-CCC7-B70E146692BC}"/>
                </a:ext>
              </a:extLst>
            </p:cNvPr>
            <p:cNvSpPr txBox="1"/>
            <p:nvPr/>
          </p:nvSpPr>
          <p:spPr>
            <a:xfrm>
              <a:off x="1403509" y="5105400"/>
              <a:ext cx="10224655" cy="646331"/>
            </a:xfrm>
            <a:prstGeom prst="rect">
              <a:avLst/>
            </a:prstGeom>
            <a:solidFill>
              <a:srgbClr val="CCD2D8"/>
            </a:solidFill>
          </p:spPr>
          <p:txBody>
            <a:bodyPr wrap="square" rtlCol="0">
              <a:spAutoFit/>
            </a:bodyPr>
            <a:lstStyle/>
            <a:p>
              <a:r>
                <a:rPr lang="pt-BR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Diminuir a jornada de trabalho, sem diminuição na renda, deve vir acompanhado do envolvimento das pessoas em atividades sem foco no consumo e desenvolvidas localmente</a:t>
              </a:r>
            </a:p>
          </p:txBody>
        </p:sp>
      </p:grpSp>
      <p:pic>
        <p:nvPicPr>
          <p:cNvPr id="12" name="Imagem 1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D5A8B03F-C703-8044-EA45-096DAE180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44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064A7A-AE87-F916-8282-3B849B208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8C0A6A-0772-0DB3-7A29-C18B27AE8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E48D65-F2C5-4E12-5D20-DA934DD20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FD2869CB-C4E9-EE07-0A46-78544C295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4650E491-5455-85E0-370A-D18BD38C5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642E047-0371-5251-7CE2-0D0047E30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pt-BR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lang="pt-BR" noProof="0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4" name="Gráfico 3">
                <a:extLst>
                  <a:ext uri="{FF2B5EF4-FFF2-40B4-BE49-F238E27FC236}">
                    <a16:creationId xmlns:a16="http://schemas.microsoft.com/office/drawing/2014/main" id="{593435F2-4F15-1200-800F-179F3D1F25D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02949378"/>
                  </p:ext>
                </p:extLst>
              </p:nvPr>
            </p:nvGraphicFramePr>
            <p:xfrm>
              <a:off x="146716" y="2446072"/>
              <a:ext cx="5263486" cy="369914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593435F2-4F15-1200-800F-179F3D1F25D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6716" y="2446072"/>
                <a:ext cx="5263486" cy="3699145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aixaDeTexto 3">
            <a:extLst>
              <a:ext uri="{FF2B5EF4-FFF2-40B4-BE49-F238E27FC236}">
                <a16:creationId xmlns:a16="http://schemas.microsoft.com/office/drawing/2014/main" id="{C562A653-5232-BFD0-F3E7-C6FD12CDFA92}"/>
              </a:ext>
            </a:extLst>
          </p:cNvPr>
          <p:cNvSpPr txBox="1"/>
          <p:nvPr/>
        </p:nvSpPr>
        <p:spPr>
          <a:xfrm>
            <a:off x="3062514" y="3230018"/>
            <a:ext cx="1320800" cy="22224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noProof="0" dirty="0">
                <a:solidFill>
                  <a:sysClr val="windowText" lastClr="000000"/>
                </a:solidFill>
                <a:latin typeface="Aptos Narrow" panose="020B0004020202020204" pitchFamily="34" charset="0"/>
              </a:rPr>
              <a:t>5.939.657</a:t>
            </a:r>
          </a:p>
          <a:p>
            <a:endParaRPr lang="pt-BR" sz="1400" noProof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1B5FE9C5-19C8-CC6B-55D4-8504CD58D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684223"/>
              </p:ext>
            </p:extLst>
          </p:nvPr>
        </p:nvGraphicFramePr>
        <p:xfrm>
          <a:off x="335212" y="6150120"/>
          <a:ext cx="4367415" cy="567690"/>
        </p:xfrm>
        <a:graphic>
          <a:graphicData uri="http://schemas.openxmlformats.org/drawingml/2006/table">
            <a:tbl>
              <a:tblPr/>
              <a:tblGrid>
                <a:gridCol w="4367415">
                  <a:extLst>
                    <a:ext uri="{9D8B030D-6E8A-4147-A177-3AD203B41FA5}">
                      <a16:colId xmlns:a16="http://schemas.microsoft.com/office/drawing/2014/main" val="325328434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 Fonte: MTE. </a:t>
                      </a:r>
                      <a:r>
                        <a:rPr lang="pt-BR" sz="1200" b="0" i="0" u="none" strike="noStrike" noProof="0" dirty="0" err="1">
                          <a:effectLst/>
                          <a:latin typeface="Calibri" panose="020F0502020204030204" pitchFamily="34" charset="0"/>
                        </a:rPr>
                        <a:t>Rais</a:t>
                      </a:r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. Elaboração: DIEESE.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173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 * Inclui os sem informação de UF.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05337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Obs.: Vínculos ativos em 31/12. Exclusive vínculos intermitentes.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138509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2" name="Gráfico 11">
                <a:extLst>
                  <a:ext uri="{FF2B5EF4-FFF2-40B4-BE49-F238E27FC236}">
                    <a16:creationId xmlns:a16="http://schemas.microsoft.com/office/drawing/2014/main" id="{4AD87306-F11E-7B9C-6AF9-11FDD2F3BB8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24964467"/>
                  </p:ext>
                </p:extLst>
              </p:nvPr>
            </p:nvGraphicFramePr>
            <p:xfrm>
              <a:off x="6096000" y="2446072"/>
              <a:ext cx="5410202" cy="364776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2" name="Gráfico 11">
                <a:extLst>
                  <a:ext uri="{FF2B5EF4-FFF2-40B4-BE49-F238E27FC236}">
                    <a16:creationId xmlns:a16="http://schemas.microsoft.com/office/drawing/2014/main" id="{4AD87306-F11E-7B9C-6AF9-11FDD2F3BB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96000" y="2446072"/>
                <a:ext cx="5410202" cy="3647768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302648E7-9960-1A71-8984-452216D57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720696"/>
              </p:ext>
            </p:extLst>
          </p:nvPr>
        </p:nvGraphicFramePr>
        <p:xfrm>
          <a:off x="6039863" y="6093840"/>
          <a:ext cx="5921227" cy="756920"/>
        </p:xfrm>
        <a:graphic>
          <a:graphicData uri="http://schemas.openxmlformats.org/drawingml/2006/table">
            <a:tbl>
              <a:tblPr/>
              <a:tblGrid>
                <a:gridCol w="5921227">
                  <a:extLst>
                    <a:ext uri="{9D8B030D-6E8A-4147-A177-3AD203B41FA5}">
                      <a16:colId xmlns:a16="http://schemas.microsoft.com/office/drawing/2014/main" val="1455022015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 Fonte: MTE. </a:t>
                      </a:r>
                      <a:r>
                        <a:rPr lang="pt-BR" sz="1200" b="0" i="0" u="none" strike="noStrike" noProof="0" dirty="0" err="1">
                          <a:effectLst/>
                          <a:latin typeface="Calibri" panose="020F0502020204030204" pitchFamily="34" charset="0"/>
                        </a:rPr>
                        <a:t>Rais</a:t>
                      </a:r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. Elaboração: DIEESE.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95534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 * Inclui os sem informação de UF.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05718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Obs.: Inclui apenas as remunerações em dez/23 a partir de 0,3 e até 150 salários mínimos.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72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Obs.: Vínculos ativos em 31/12. Exclusive vínculos intermitentes.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335849"/>
                  </a:ext>
                </a:extLst>
              </a:tr>
            </a:tbl>
          </a:graphicData>
        </a:graphic>
      </p:graphicFrame>
      <p:sp>
        <p:nvSpPr>
          <p:cNvPr id="3" name="PlaceHolder 1">
            <a:extLst>
              <a:ext uri="{FF2B5EF4-FFF2-40B4-BE49-F238E27FC236}">
                <a16:creationId xmlns:a16="http://schemas.microsoft.com/office/drawing/2014/main" id="{7B29FF50-C9F2-7EE1-347D-A9C572681B6F}"/>
              </a:ext>
            </a:extLst>
          </p:cNvPr>
          <p:cNvSpPr txBox="1">
            <a:spLocks/>
          </p:cNvSpPr>
          <p:nvPr/>
        </p:nvSpPr>
        <p:spPr>
          <a:xfrm>
            <a:off x="950256" y="334797"/>
            <a:ext cx="9746688" cy="169020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170000"/>
              </a:lnSpc>
            </a:pP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REDUÇ</a:t>
            </a:r>
            <a:r>
              <a:rPr lang="pt-BR" sz="3200" spc="-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Ã</a:t>
            </a: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DA JORNADA DE TRABALHO</a:t>
            </a:r>
          </a:p>
          <a:p>
            <a:pPr algn="ctr" defTabSz="914400">
              <a:lnSpc>
                <a:spcPct val="170000"/>
              </a:lnSpc>
            </a:pP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Medida necessária </a:t>
            </a:r>
          </a:p>
        </p:txBody>
      </p:sp>
      <p:pic>
        <p:nvPicPr>
          <p:cNvPr id="17" name="Imagem 16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49181B96-1B80-D0C9-A855-F189D7BFE6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3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3E383-B178-9B59-E59F-DE8D5915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8FED9E-A593-A88C-D2C6-0D8AC5BD4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E8EEE5-52BC-16DF-5FEA-95761D642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6DDC529E-AC5C-39D2-404B-699B19060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A0EC736B-C275-0551-D1FE-680DD1E3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A212F62-C7A4-1C04-3B3F-E11504F22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pt-BR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lang="pt-BR" noProof="0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80A66864-A24F-CB80-AB7F-78A7B4252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8220313"/>
              </p:ext>
            </p:extLst>
          </p:nvPr>
        </p:nvGraphicFramePr>
        <p:xfrm>
          <a:off x="159186" y="2375646"/>
          <a:ext cx="5789032" cy="3655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68EEC2A-21E2-1422-CA5D-B90D2DA036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046672"/>
              </p:ext>
            </p:extLst>
          </p:nvPr>
        </p:nvGraphicFramePr>
        <p:xfrm>
          <a:off x="6169890" y="2314516"/>
          <a:ext cx="5860615" cy="364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77043CA-C92A-3426-37C2-35FD1C852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61260"/>
              </p:ext>
            </p:extLst>
          </p:nvPr>
        </p:nvGraphicFramePr>
        <p:xfrm>
          <a:off x="274416" y="6297907"/>
          <a:ext cx="5313583" cy="378460"/>
        </p:xfrm>
        <a:graphic>
          <a:graphicData uri="http://schemas.openxmlformats.org/drawingml/2006/table">
            <a:tbl>
              <a:tblPr/>
              <a:tblGrid>
                <a:gridCol w="5313583">
                  <a:extLst>
                    <a:ext uri="{9D8B030D-6E8A-4147-A177-3AD203B41FA5}">
                      <a16:colId xmlns:a16="http://schemas.microsoft.com/office/drawing/2014/main" val="2902440003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 Fonte: MTE. </a:t>
                      </a:r>
                      <a:r>
                        <a:rPr lang="pt-BR" sz="1200" b="0" i="0" u="none" strike="noStrike" noProof="0" dirty="0" err="1">
                          <a:effectLst/>
                          <a:latin typeface="Calibri" panose="020F0502020204030204" pitchFamily="34" charset="0"/>
                        </a:rPr>
                        <a:t>Rais</a:t>
                      </a:r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. Elaboração: DIEESE.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04206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Obs.: Todos os vínculos, ativos ou não em 31/12. Exclusive vínculos intermitentes.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893455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0A822303-E07F-3FC5-5AD8-C2BA0C779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688256"/>
              </p:ext>
            </p:extLst>
          </p:nvPr>
        </p:nvGraphicFramePr>
        <p:xfrm>
          <a:off x="6299766" y="6275985"/>
          <a:ext cx="5576548" cy="422303"/>
        </p:xfrm>
        <a:graphic>
          <a:graphicData uri="http://schemas.openxmlformats.org/drawingml/2006/table">
            <a:tbl>
              <a:tblPr/>
              <a:tblGrid>
                <a:gridCol w="5576548">
                  <a:extLst>
                    <a:ext uri="{9D8B030D-6E8A-4147-A177-3AD203B41FA5}">
                      <a16:colId xmlns:a16="http://schemas.microsoft.com/office/drawing/2014/main" val="1013543828"/>
                    </a:ext>
                  </a:extLst>
                </a:gridCol>
              </a:tblGrid>
              <a:tr h="23307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 Fonte: MTE. </a:t>
                      </a:r>
                      <a:r>
                        <a:rPr lang="pt-BR" sz="1200" b="0" i="0" u="none" strike="noStrike" noProof="0" dirty="0" err="1">
                          <a:effectLst/>
                          <a:latin typeface="Calibri" panose="020F0502020204030204" pitchFamily="34" charset="0"/>
                        </a:rPr>
                        <a:t>Rais</a:t>
                      </a:r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. Elaboração: DIEESE.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80720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noProof="0" dirty="0">
                          <a:effectLst/>
                          <a:latin typeface="Calibri" panose="020F0502020204030204" pitchFamily="34" charset="0"/>
                        </a:rPr>
                        <a:t>Obs.: Todos os vínculos, ativos ou não em 31/12. Exclusive vínculos intermitentes.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24242"/>
                  </a:ext>
                </a:extLst>
              </a:tr>
            </a:tbl>
          </a:graphicData>
        </a:graphic>
      </p:graphicFrame>
      <p:sp>
        <p:nvSpPr>
          <p:cNvPr id="3" name="PlaceHolder 1">
            <a:extLst>
              <a:ext uri="{FF2B5EF4-FFF2-40B4-BE49-F238E27FC236}">
                <a16:creationId xmlns:a16="http://schemas.microsoft.com/office/drawing/2014/main" id="{73CA56A8-1CB5-3529-6DE7-5B913198B4D7}"/>
              </a:ext>
            </a:extLst>
          </p:cNvPr>
          <p:cNvSpPr txBox="1">
            <a:spLocks/>
          </p:cNvSpPr>
          <p:nvPr/>
        </p:nvSpPr>
        <p:spPr>
          <a:xfrm>
            <a:off x="950256" y="334797"/>
            <a:ext cx="9746688" cy="169020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>
              <a:lnSpc>
                <a:spcPct val="170000"/>
              </a:lnSpc>
            </a:pP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REDUÇ</a:t>
            </a:r>
            <a:r>
              <a:rPr lang="pt-BR" sz="3200" spc="-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Ã</a:t>
            </a: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DA JORNADA DE TRABALHO</a:t>
            </a:r>
          </a:p>
          <a:p>
            <a:pPr algn="ctr" defTabSz="914400">
              <a:lnSpc>
                <a:spcPct val="170000"/>
              </a:lnSpc>
            </a:pPr>
            <a:r>
              <a:rPr lang="pt-BR" sz="3200" spc="-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Medida necessária </a:t>
            </a:r>
          </a:p>
        </p:txBody>
      </p:sp>
      <p:pic>
        <p:nvPicPr>
          <p:cNvPr id="6" name="Imagem 5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55A75E8D-2FCA-EECD-9686-0E7EC61875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72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3A9CAD-2A7E-0EF9-5EF9-3FF8A1A9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B3837A-B256-B938-B841-20D37295B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815B06-D76B-A417-A3B7-FBC5B79E7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973285A3-4E31-EDA3-C218-99703523F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4F5E4C4E-5AC6-4196-37AE-BB12A6E54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4CE9DA43-9A96-D7B9-A719-F730FF9E5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448" y="607359"/>
            <a:ext cx="9444946" cy="825933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t-BR" sz="3200" noProof="0" dirty="0">
                <a:solidFill>
                  <a:prstClr val="white"/>
                </a:solidFill>
              </a:rPr>
              <a:t>Desafios e Oportunidades: Transição Justa</a:t>
            </a:r>
            <a:br>
              <a:rPr kumimoji="0" lang="pt-BR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endParaRPr lang="pt-BR" sz="3200" noProof="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EC02FB7-943D-67E9-C761-66DEF2B5F4DE}"/>
              </a:ext>
            </a:extLst>
          </p:cNvPr>
          <p:cNvSpPr txBox="1"/>
          <p:nvPr/>
        </p:nvSpPr>
        <p:spPr>
          <a:xfrm>
            <a:off x="461819" y="2416629"/>
            <a:ext cx="11240654" cy="2048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</a:pPr>
            <a:r>
              <a:rPr lang="pt-BR" sz="2200" b="1" strike="noStrike" cap="all" spc="-1" noProof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Conceitos em disputa</a:t>
            </a:r>
            <a:r>
              <a:rPr lang="pt-BR" sz="2200" strike="noStrike" cap="all" spc="-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strike="noStrike" cap="all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t-BR" sz="22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transição energética, transição ecológica, descarbonização. </a:t>
            </a:r>
          </a:p>
          <a:p>
            <a:pPr algn="just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</a:pPr>
            <a:r>
              <a:rPr lang="pt-BR" sz="2200" cap="all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22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termo</a:t>
            </a:r>
            <a:r>
              <a:rPr lang="pt-BR" sz="2200" strike="noStrike" cap="all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strike="noStrike" cap="all" spc="-1" noProof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Transição justa (TJ) </a:t>
            </a:r>
            <a:r>
              <a:rPr lang="pt-BR" sz="22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vem do Movimento Sindical anos 80, inclui a dimensão do trabalho decente, proteção social, relação com as comunidades, dialogo social, inclusão e redução da desigualdade. Conceito incorporado nas </a:t>
            </a:r>
            <a:r>
              <a:rPr lang="pt-BR" sz="2200" strike="noStrike" spc="-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COPs</a:t>
            </a:r>
            <a:r>
              <a:rPr lang="pt-BR" sz="22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em 2015, na regra 16 da COP 29, mas não avançou. </a:t>
            </a:r>
            <a:r>
              <a:rPr lang="pt-BR" sz="2200" strike="noStrike" cap="all" spc="-1" noProof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Contextos diferentes para TJ</a:t>
            </a:r>
            <a:r>
              <a:rPr lang="pt-BR" sz="2200" cap="all" spc="-1" noProof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cap="all" spc="-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t-BR" sz="2200" strike="noStrike" spc="-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strike="noStrike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Norte e Sul Global, setores, desigualdades sociais.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A79B7E8-0970-3717-BD39-EBDADE73D61D}"/>
              </a:ext>
            </a:extLst>
          </p:cNvPr>
          <p:cNvSpPr txBox="1"/>
          <p:nvPr/>
        </p:nvSpPr>
        <p:spPr>
          <a:xfrm>
            <a:off x="1082884" y="4794170"/>
            <a:ext cx="9264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cap="all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pt-BR" sz="3000" strike="noStrike" cap="all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Brasil, 3 transições simultâneas:</a:t>
            </a:r>
          </a:p>
          <a:p>
            <a:pPr algn="ctr"/>
            <a:r>
              <a:rPr lang="pt-BR" sz="3000" strike="noStrike" cap="all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ecológica, digital (tecnológica) e demográfica</a:t>
            </a:r>
            <a:endParaRPr lang="pt-BR" sz="3000" dirty="0"/>
          </a:p>
        </p:txBody>
      </p:sp>
      <p:pic>
        <p:nvPicPr>
          <p:cNvPr id="5" name="Imagem 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534DFC16-924F-AEC5-BEF5-F53CB90C5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85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71DFD-C4F3-1FA9-2223-4CA83B72D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graphicFrame>
        <p:nvGraphicFramePr>
          <p:cNvPr id="17" name="CaixaDeTexto 4">
            <a:extLst>
              <a:ext uri="{FF2B5EF4-FFF2-40B4-BE49-F238E27FC236}">
                <a16:creationId xmlns:a16="http://schemas.microsoft.com/office/drawing/2014/main" id="{862940CE-454E-4010-E465-B163FE5C1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4518886"/>
              </p:ext>
            </p:extLst>
          </p:nvPr>
        </p:nvGraphicFramePr>
        <p:xfrm>
          <a:off x="648930" y="2275188"/>
          <a:ext cx="11096756" cy="3928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6">
            <a:extLst>
              <a:ext uri="{FF2B5EF4-FFF2-40B4-BE49-F238E27FC236}">
                <a16:creationId xmlns:a16="http://schemas.microsoft.com/office/drawing/2014/main" id="{1181887F-F4C0-8A28-147F-E5288491D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448" y="607359"/>
            <a:ext cx="9444946" cy="825933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t-BR" sz="3200" noProof="0" dirty="0">
                <a:solidFill>
                  <a:prstClr val="white"/>
                </a:solidFill>
              </a:rPr>
              <a:t>Desafios e Oportunidades: Transição Justa</a:t>
            </a:r>
            <a:br>
              <a:rPr kumimoji="0" lang="pt-BR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</a:br>
            <a:endParaRPr lang="pt-BR" sz="3200" noProof="0" dirty="0"/>
          </a:p>
        </p:txBody>
      </p:sp>
      <p:pic>
        <p:nvPicPr>
          <p:cNvPr id="6" name="Imagem 5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AB872F1D-603B-6A3D-6C06-0B404F4E7D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4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713904-8E60-0C0C-1CBA-1F1F2C84F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2B5C739-465E-8B51-75EC-F2C4B405B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6446F8-CFFC-1972-808F-542A64977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6A922B80-44E7-6EDA-AA28-E11C06533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2DE9B067-0006-AF5C-3ECA-66E3D3DF0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F55AF16E-8910-2C16-A94C-B0B1F0054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388" y="678248"/>
            <a:ext cx="9444946" cy="145278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t-BR" sz="3200" noProof="0" dirty="0">
                <a:solidFill>
                  <a:prstClr val="white"/>
                </a:solidFill>
              </a:rPr>
              <a:t>Desafios e Oportunidades: Posição Centrais Sindicais (carta entregue no G20 Social)</a:t>
            </a:r>
            <a:endParaRPr lang="pt-BR" sz="3200" noProof="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C32875A-0CC1-8777-21E5-A5DD6AC51053}"/>
              </a:ext>
            </a:extLst>
          </p:cNvPr>
          <p:cNvSpPr txBox="1"/>
          <p:nvPr/>
        </p:nvSpPr>
        <p:spPr>
          <a:xfrm>
            <a:off x="609600" y="2341751"/>
            <a:ext cx="1097280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200" noProof="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...A história mostra que exploração capitalista é a raiz dos ataques aos trabalhadores e ao meio ambiente. A contradição entre capital e trabalho criou uma classe trabalhadora suscetível à exploração, que vive com poucos recursos para enfrentar adversidades sociais e ligada...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t-BR" sz="2200" noProof="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200" noProof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... Uma </a:t>
            </a:r>
            <a:r>
              <a:rPr lang="pt-BR" sz="2200" b="1" noProof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transição justa </a:t>
            </a:r>
            <a:r>
              <a:rPr lang="pt-BR" sz="2200" noProof="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exige medidas para a adaptação aos fenômenos em curso, inclusão social, trabalho decente, com direitos, representação sindical, valorização salarial, saúde e segurança no trabalho, mecanismos de redistribuição dos ganhos de produtividade entre empregadores, trabalhadores e Estado, além da modernização do parque industrial com oferta de energia limpa e matéria-prima sustentável...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7F21207-7A6C-F98B-F6FA-6A4160FC9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04" y="6078199"/>
            <a:ext cx="5855592" cy="7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1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BD36BA-E82B-C57A-91E7-CAAEF0275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1163D0-E803-7316-7B38-2D73BE99D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92D0B9-A94A-3904-0789-557C5DE0F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CCD9B7F1-7A08-970A-D823-D0AF67FA8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C69D335D-6B7F-4AB7-51D9-E14D1201C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6" name="Imagem 15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D60D3FE3-7A3C-211D-C2A6-5B57D6E38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04" y="6078199"/>
            <a:ext cx="5855592" cy="779801"/>
          </a:xfrm>
          <a:prstGeom prst="rect">
            <a:avLst/>
          </a:prstGeom>
        </p:spPr>
      </p:pic>
      <p:graphicFrame>
        <p:nvGraphicFramePr>
          <p:cNvPr id="18" name="CaixaDeTexto 11">
            <a:extLst>
              <a:ext uri="{FF2B5EF4-FFF2-40B4-BE49-F238E27FC236}">
                <a16:creationId xmlns:a16="http://schemas.microsoft.com/office/drawing/2014/main" id="{8001CA95-2DC9-4658-B339-975C3E3FF3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0432605"/>
              </p:ext>
            </p:extLst>
          </p:nvPr>
        </p:nvGraphicFramePr>
        <p:xfrm>
          <a:off x="223155" y="2286162"/>
          <a:ext cx="11685815" cy="4093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ítulo 6">
            <a:extLst>
              <a:ext uri="{FF2B5EF4-FFF2-40B4-BE49-F238E27FC236}">
                <a16:creationId xmlns:a16="http://schemas.microsoft.com/office/drawing/2014/main" id="{11524A58-D16B-1A92-70D1-0B0443D8A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388" y="678248"/>
            <a:ext cx="9444946" cy="145278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t-BR" sz="3200" noProof="0" dirty="0">
                <a:solidFill>
                  <a:prstClr val="white"/>
                </a:solidFill>
              </a:rPr>
              <a:t>Desafios e Oportunidades: Posição Centrais Sindicais (carta entregue no G20 Social)</a:t>
            </a:r>
            <a:endParaRPr lang="pt-BR" sz="3200" noProof="0" dirty="0"/>
          </a:p>
        </p:txBody>
      </p:sp>
    </p:spTree>
    <p:extLst>
      <p:ext uri="{BB962C8B-B14F-4D97-AF65-F5344CB8AC3E}">
        <p14:creationId xmlns:p14="http://schemas.microsoft.com/office/powerpoint/2010/main" val="1864507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EDEA87-E0B9-0CF9-A555-060AC8F77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474F2E-48D2-466D-B007-9E2EF87F1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1485EE-87FE-795D-7DEC-225D895C0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49895145-0797-C878-D5DF-EC5D2ADE2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9FA22B25-BBE4-81A8-FFF2-13FF78703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4D305834-B16E-E80E-EB1E-222183338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388" y="612499"/>
            <a:ext cx="9444946" cy="145278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t-BR" sz="3200" noProof="0" dirty="0">
                <a:solidFill>
                  <a:prstClr val="white"/>
                </a:solidFill>
              </a:rPr>
              <a:t>RUMO À COP 30</a:t>
            </a:r>
            <a:br>
              <a:rPr lang="pt-BR" sz="3200" noProof="0" dirty="0">
                <a:solidFill>
                  <a:prstClr val="white"/>
                </a:solidFill>
              </a:rPr>
            </a:br>
            <a:r>
              <a:rPr lang="pt-BR" sz="3200" noProof="0" dirty="0">
                <a:solidFill>
                  <a:prstClr val="white"/>
                </a:solidFill>
              </a:rPr>
              <a:t>Entendendo as </a:t>
            </a:r>
            <a:r>
              <a:rPr lang="pt-BR" sz="3200" noProof="0" dirty="0" err="1">
                <a:solidFill>
                  <a:prstClr val="white"/>
                </a:solidFill>
              </a:rPr>
              <a:t>COPs</a:t>
            </a:r>
            <a:endParaRPr lang="pt-BR" sz="3200" noProof="0" dirty="0"/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A38D447-B252-623C-77D3-A2AF4602A8F9}"/>
              </a:ext>
            </a:extLst>
          </p:cNvPr>
          <p:cNvSpPr txBox="1">
            <a:spLocks/>
          </p:cNvSpPr>
          <p:nvPr/>
        </p:nvSpPr>
        <p:spPr>
          <a:xfrm>
            <a:off x="461818" y="2286162"/>
            <a:ext cx="11231418" cy="435096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primeira COP aconteceu em 1995 na cidade alemã de Berlim. Desde então, acontece anualmente. 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 é uma sigla para Conferências das Partes, que em inglês é </a:t>
            </a:r>
            <a:r>
              <a:rPr lang="pt-BR" sz="2400" i="1" spc="-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Conference</a:t>
            </a:r>
            <a:r>
              <a:rPr lang="pt-BR" sz="2400" i="1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i="1" spc="-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pt-BR" sz="2400" i="1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i="1" spc="-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pt-BR" sz="2400" i="1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i="1" spc="-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Parties</a:t>
            </a:r>
            <a:r>
              <a:rPr lang="pt-BR" sz="24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(COP)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principal negociação da COP-15 de 2021, em Paris, foi estipular a NDC (</a:t>
            </a:r>
            <a:r>
              <a:rPr lang="pt-BR" sz="2400" i="1" spc="-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pt-BR" sz="2400" i="1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i="1" spc="-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Determined</a:t>
            </a:r>
            <a:r>
              <a:rPr lang="pt-BR" sz="2400" i="1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i="1" spc="-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Compromise</a:t>
            </a:r>
            <a:r>
              <a:rPr lang="pt-BR" sz="24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ou Compromissos Nacionalmente Determinados, que no Brasil sofreu atrasos e reveses durante o período Bolsonaro e foi retomado no governo Lula.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spc="-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momento a COP-30 será impactada pela saída recente dos EUA, sob à administração de Donald J. Trump. Outros países que não participam do Acordo de Paris, o principal vigente no âmbito da COP, são: Iêmen, Irã e Líbia. 196 países ratificaram o acordo em 2016.</a:t>
            </a:r>
          </a:p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pt-BR" sz="2400" spc="-1" noProof="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C072E148-372D-9C82-669E-2AB64C8BC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65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501C8-6145-68D8-FFD3-9532E1287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FB497E0-3BD6-F43C-3940-3CEA5A9D9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A571ED-8B79-5F72-213A-C06DE6E9E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 noProof="0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DA6871A5-A91C-781C-966F-C108F861E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9F6BAA4-F627-26D8-97E6-D32345B3C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982685EA-1C8F-87EC-021F-FE6253B57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382" y="822036"/>
            <a:ext cx="9444946" cy="757783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pt-BR" sz="3200" noProof="0" dirty="0">
                <a:solidFill>
                  <a:prstClr val="white"/>
                </a:solidFill>
              </a:rPr>
              <a:t>RUMO À COP 30</a:t>
            </a:r>
            <a:endParaRPr lang="pt-BR" sz="3200" noProof="0" dirty="0"/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1BB8F919-0A57-8A31-6DFE-3BDEAAD0D5DB}"/>
              </a:ext>
            </a:extLst>
          </p:cNvPr>
          <p:cNvSpPr txBox="1">
            <a:spLocks/>
          </p:cNvSpPr>
          <p:nvPr/>
        </p:nvSpPr>
        <p:spPr>
          <a:xfrm>
            <a:off x="835509" y="2584010"/>
            <a:ext cx="4249716" cy="3185419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2400" b="1" spc="-1" noProof="0" dirty="0">
                <a:solidFill>
                  <a:srgbClr val="1011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herança da COP 29</a:t>
            </a: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2000" spc="-1" noProof="0" dirty="0">
                <a:solidFill>
                  <a:srgbClr val="1011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COP29 terminou com um avanço pequeno no acordo do financiamento climático, ajustado para US$ 300 bilhões por ano, três vezes maior que o ano anterior, mas ainda longe do resultado esperado e….metade desse valor precisa ser “captado” no mercado </a:t>
            </a:r>
            <a:endParaRPr lang="pt-BR" sz="2000" spc="-1" noProof="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PlaceHolder 2">
            <a:extLst>
              <a:ext uri="{FF2B5EF4-FFF2-40B4-BE49-F238E27FC236}">
                <a16:creationId xmlns:a16="http://schemas.microsoft.com/office/drawing/2014/main" id="{C1AEB7E3-5C1C-7629-1F0C-5956433254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1729593"/>
              </p:ext>
            </p:extLst>
          </p:nvPr>
        </p:nvGraphicFramePr>
        <p:xfrm>
          <a:off x="5628127" y="2286162"/>
          <a:ext cx="6183624" cy="4090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m 2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20AB71B3-04EB-2BE0-AA46-16633E5AA9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692" y="6304655"/>
            <a:ext cx="524308" cy="5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48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Rectangle 308">
            <a:extLst>
              <a:ext uri="{FF2B5EF4-FFF2-40B4-BE49-F238E27FC236}">
                <a16:creationId xmlns:a16="http://schemas.microsoft.com/office/drawing/2014/main" id="{4EA8ACEA-5B4B-4AC6-A227-6A0E014A5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2E54BE42-0A76-4E08-8E93-933FEE57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3" name="Freeform 15">
            <a:extLst>
              <a:ext uri="{FF2B5EF4-FFF2-40B4-BE49-F238E27FC236}">
                <a16:creationId xmlns:a16="http://schemas.microsoft.com/office/drawing/2014/main" id="{BC170363-AD0C-449E-B5CC-30A228247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EE4B897-FDA6-0A48-6C6B-FCB2AB6BCB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08" r="17717" b="-2"/>
          <a:stretch/>
        </p:blipFill>
        <p:spPr>
          <a:xfrm>
            <a:off x="4294989" y="407961"/>
            <a:ext cx="5941831" cy="3817298"/>
          </a:xfrm>
          <a:prstGeom prst="rect">
            <a:avLst/>
          </a:prstGeom>
          <a:effectLst/>
        </p:spPr>
      </p:pic>
      <p:sp useBgFill="1">
        <p:nvSpPr>
          <p:cNvPr id="315" name="Freeform 5">
            <a:extLst>
              <a:ext uri="{FF2B5EF4-FFF2-40B4-BE49-F238E27FC236}">
                <a16:creationId xmlns:a16="http://schemas.microsoft.com/office/drawing/2014/main" id="{1F63DF7C-AFED-49CB-8FAF-B69387E9C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4055532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401283" y="5032576"/>
            <a:ext cx="9345155" cy="1018106"/>
          </a:xfrm>
          <a:prstGeom prst="rect">
            <a:avLst/>
          </a:prstGeom>
        </p:spPr>
        <p:txBody>
          <a:bodyPr lIns="91440" tIns="45720" rIns="91440" bIns="45720">
            <a:normAutofit fontScale="90000"/>
          </a:bodyPr>
          <a:lstStyle/>
          <a:p>
            <a:pPr indent="0" defTabSz="914400">
              <a:buNone/>
              <a:tabLst>
                <a:tab pos="0" algn="l"/>
              </a:tabLst>
            </a:pPr>
            <a:r>
              <a:rPr lang="pt-BR" sz="4800" b="1" strike="noStrike" spc="-1" noProof="0" dirty="0">
                <a:latin typeface="Calibri Light"/>
                <a:ea typeface="Arial"/>
              </a:rPr>
              <a:t>Obrigada! </a:t>
            </a:r>
            <a:br>
              <a:rPr lang="pt-BR" sz="4800" b="1" strike="noStrike" spc="-1" noProof="0" dirty="0">
                <a:latin typeface="Calibri Light"/>
                <a:ea typeface="Arial"/>
              </a:rPr>
            </a:br>
            <a:r>
              <a:rPr lang="pt-BR" sz="4000" b="1" spc="-1" noProof="0" dirty="0">
                <a:latin typeface="Calibri Light"/>
                <a:ea typeface="Arial"/>
              </a:rPr>
              <a:t>Ana Georgina Dias</a:t>
            </a:r>
            <a:br>
              <a:rPr lang="pt-BR" sz="4000" b="1" spc="-1" noProof="0" dirty="0">
                <a:latin typeface="Calibri Light"/>
                <a:ea typeface="Arial"/>
              </a:rPr>
            </a:br>
            <a:r>
              <a:rPr lang="pt-BR" sz="3300" b="1" spc="-1" noProof="0" dirty="0">
                <a:latin typeface="Calibri Light"/>
                <a:ea typeface="Arial"/>
              </a:rPr>
              <a:t>Supervisora do DIEESE Bahia</a:t>
            </a:r>
            <a:br>
              <a:rPr lang="pt-BR" sz="3300" b="1" spc="-1" noProof="0" dirty="0">
                <a:latin typeface="Calibri Light"/>
                <a:ea typeface="Arial"/>
              </a:rPr>
            </a:br>
            <a:r>
              <a:rPr lang="pt-BR" sz="2700" b="1" spc="-1" noProof="0" dirty="0">
                <a:latin typeface="Calibri Light"/>
                <a:ea typeface="Arial"/>
              </a:rPr>
              <a:t>erba@dieese.org.br</a:t>
            </a:r>
            <a:endParaRPr lang="pt-BR" sz="2700" b="1" strike="noStrike" spc="-1" noProof="0" dirty="0">
              <a:latin typeface="Calibri"/>
            </a:endParaRPr>
          </a:p>
        </p:txBody>
      </p:sp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7DD25E78-26D3-B3E3-A93C-91D216E6C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" r="1" b="1"/>
          <a:stretch/>
        </p:blipFill>
        <p:spPr>
          <a:xfrm>
            <a:off x="579485" y="563122"/>
            <a:ext cx="3136019" cy="3291844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Personalizada 1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</a:majorFont>
    <a:minorFont>
      <a:latin typeface="Aptos" panose="02110004020202020204"/>
      <a:ea typeface=""/>
      <a:cs typeface=""/>
    </a:minorFont>
  </a:fontScheme>
  <a:fmtScheme>
    <a:fillStyleLst>
      <a:solidFill>
        <a:schemeClr val="phClr"/>
      </a:solidFill>
      <a:gradFill>
        <a:gsLst>
          <a:gs pos="0">
            <a:schemeClr val="phClr">
              <a:lumMod val="110000"/>
              <a:tint val="67000"/>
            </a:schemeClr>
          </a:gs>
          <a:gs pos="50000">
            <a:schemeClr val="phClr">
              <a:lumMod val="105000"/>
              <a:tint val="73000"/>
            </a:schemeClr>
          </a:gs>
          <a:gs pos="100000">
            <a:schemeClr val="phClr">
              <a:lumMod val="105000"/>
              <a:tint val="81000"/>
            </a:schemeClr>
          </a:gs>
        </a:gsLst>
        <a:lin ang="5400000" scaled="0"/>
        <a:tileRect/>
      </a:gradFill>
      <a:gradFill>
        <a:gsLst>
          <a:gs pos="0">
            <a:schemeClr val="phClr">
              <a:lumMod val="102000"/>
              <a:tint val="94000"/>
            </a:schemeClr>
          </a:gs>
          <a:gs pos="50000">
            <a:schemeClr val="phClr">
              <a:lumMod val="100000"/>
              <a:shade val="100000"/>
            </a:schemeClr>
          </a:gs>
          <a:gs pos="100000">
            <a:schemeClr val="phClr">
              <a:lumMod val="99000"/>
              <a:shade val="78000"/>
            </a:schemeClr>
          </a:gs>
        </a:gsLst>
        <a:lin ang="5400000" scaled="0"/>
        <a:tileRect/>
      </a:gradFill>
    </a:fillStyleLst>
    <a:lnStyleLst>
      <a:ln w="12700" cap="flat" cmpd="sng" algn="ctr">
        <a:prstDash val="solid"/>
        <a:miter lim="800000"/>
      </a:ln>
      <a:ln w="19050" cap="flat" cmpd="sng" algn="ctr">
        <a:prstDash val="solid"/>
        <a:miter lim="800000"/>
      </a:ln>
      <a:ln w="25400" cap="flat" cmpd="sng" algn="ctr"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solidFill>
        <a:schemeClr val="phClr">
          <a:tint val="95000"/>
        </a:schemeClr>
      </a:solidFill>
      <a:gradFill>
        <a:gsLst>
          <a:gs pos="0">
            <a:schemeClr val="phClr">
              <a:tint val="93000"/>
              <a:shade val="98000"/>
              <a:lumMod val="102000"/>
            </a:schemeClr>
          </a:gs>
          <a:gs pos="50000">
            <a:schemeClr val="phClr">
              <a:tint val="98000"/>
              <a:shade val="90000"/>
              <a:lumMod val="103000"/>
            </a:schemeClr>
          </a:gs>
          <a:gs pos="100000">
            <a:schemeClr val="phClr">
              <a:shade val="63000"/>
            </a:schemeClr>
          </a:gs>
        </a:gsLst>
        <a:lin ang="5400000" scaled="0"/>
        <a:tileRect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8047</TotalTime>
  <Words>2814</Words>
  <Application>Microsoft Office PowerPoint</Application>
  <PresentationFormat>Widescreen</PresentationFormat>
  <Paragraphs>215</Paragraphs>
  <Slides>35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7" baseType="lpstr">
      <vt:lpstr>Aptos</vt:lpstr>
      <vt:lpstr>Aptos Narrow</vt:lpstr>
      <vt:lpstr>Arial</vt:lpstr>
      <vt:lpstr>Calibri</vt:lpstr>
      <vt:lpstr>Calibri Light</vt:lpstr>
      <vt:lpstr>Century Gothic</vt:lpstr>
      <vt:lpstr>glbOpenSans</vt:lpstr>
      <vt:lpstr>Raleway</vt:lpstr>
      <vt:lpstr>Tipo Brasil Rounded</vt:lpstr>
      <vt:lpstr>Wingdings</vt:lpstr>
      <vt:lpstr>Wingdings 3</vt:lpstr>
      <vt:lpstr>Íon</vt:lpstr>
      <vt:lpstr>TRABALHO, MEIO AMBIENTE E TRANSIÇÃO JUSTA: RUMO À COP 30</vt:lpstr>
      <vt:lpstr>Apresentação do PowerPoint</vt:lpstr>
      <vt:lpstr>De norte a sul,  as trabalhadoras e trabalhadores brasileiros vivem, diariamente, os impactos da emergência ambiental!</vt:lpstr>
      <vt:lpstr>Apresentação do PowerPoint</vt:lpstr>
      <vt:lpstr>GRANDES ENCHENTES  DESTRUIÇÃO DE EMPREGO –&gt; PERDA DE RENDA  PERDA PRODUÇÃO –&gt; ENCARECE ALIMENTOS</vt:lpstr>
      <vt:lpstr>SECA EXTREMA  CRISE HÍDRICA -&gt; ENCARECE O CUSTO DE VIDA</vt:lpstr>
      <vt:lpstr>Excesso de chuva, inundações, seca extrema, queimadas, poluição, sumiço das nascentes, aumento das temperaturas...</vt:lpstr>
      <vt:lpstr>Excesso de chuva, inundações, seca extrema, queimadas, poluição, sumiço das nascentes, aumento das temperaturas...</vt:lpstr>
      <vt:lpstr>Trabalhando em um planeta mais quente...  </vt:lpstr>
      <vt:lpstr>AQUECIMENTO GLOBAL </vt:lpstr>
      <vt:lpstr>Aumento das temperaturas... </vt:lpstr>
      <vt:lpstr>Apresentação do PowerPoint</vt:lpstr>
      <vt:lpstr>Apresentação do PowerPoint</vt:lpstr>
      <vt:lpstr>Apresentação do PowerPoint</vt:lpstr>
      <vt:lpstr>Apresentação do PowerPoint</vt:lpstr>
      <vt:lpstr>    ESTÁ EM DISPUTA</vt:lpstr>
      <vt:lpstr>    riscos e desafios</vt:lpstr>
      <vt:lpstr>    riscos e desafios  Distribuição das emissões de gases de efeito estufa no Brasil 1990- 2023 </vt:lpstr>
      <vt:lpstr>    riscos e desafios  Distribuição das emissões de gases de efeito estufa na Bahia 1990-2023 </vt:lpstr>
      <vt:lpstr>    riscos e desafios  Ranking  das emissões de gases de efeito estufa no Brasil  2023 </vt:lpstr>
      <vt:lpstr>    potencial de geração de empregos </vt:lpstr>
      <vt:lpstr>Apresentação do PowerPoint</vt:lpstr>
      <vt:lpstr>Apresentação do PowerPoint</vt:lpstr>
      <vt:lpstr>Apresentação do PowerPoint</vt:lpstr>
      <vt:lpstr> </vt:lpstr>
      <vt:lpstr> </vt:lpstr>
      <vt:lpstr> </vt:lpstr>
      <vt:lpstr> </vt:lpstr>
      <vt:lpstr>Desafios e Oportunidades: Transição Justa </vt:lpstr>
      <vt:lpstr>Desafios e Oportunidades: Transição Justa </vt:lpstr>
      <vt:lpstr>Desafios e Oportunidades: Posição Centrais Sindicais (carta entregue no G20 Social)</vt:lpstr>
      <vt:lpstr>Desafios e Oportunidades: Posição Centrais Sindicais (carta entregue no G20 Social)</vt:lpstr>
      <vt:lpstr>RUMO À COP 30 Entendendo as COPs</vt:lpstr>
      <vt:lpstr>RUMO À COP 30</vt:lpstr>
      <vt:lpstr>Obrigada!  Ana Georgina Dias Supervisora do DIEESE Bahia erba@dieese.org.br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Karam;Patrícia Pelatieri</dc:creator>
  <cp:lastModifiedBy>Ana Georgina Dias</cp:lastModifiedBy>
  <cp:revision>136</cp:revision>
  <dcterms:created xsi:type="dcterms:W3CDTF">2024-12-05T16:27:52Z</dcterms:created>
  <dcterms:modified xsi:type="dcterms:W3CDTF">2025-04-16T15:24:45Z</dcterms:modified>
</cp:coreProperties>
</file>